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handoutMasterIdLst>
    <p:handoutMasterId r:id="rId51"/>
  </p:handoutMasterIdLst>
  <p:sldIdLst>
    <p:sldId id="326" r:id="rId2"/>
    <p:sldId id="327" r:id="rId3"/>
    <p:sldId id="430" r:id="rId4"/>
    <p:sldId id="428" r:id="rId5"/>
    <p:sldId id="429" r:id="rId6"/>
    <p:sldId id="431" r:id="rId7"/>
    <p:sldId id="432" r:id="rId8"/>
    <p:sldId id="433" r:id="rId9"/>
    <p:sldId id="434" r:id="rId10"/>
    <p:sldId id="435" r:id="rId11"/>
    <p:sldId id="436" r:id="rId12"/>
    <p:sldId id="437" r:id="rId13"/>
    <p:sldId id="438" r:id="rId14"/>
    <p:sldId id="439" r:id="rId15"/>
    <p:sldId id="440" r:id="rId16"/>
    <p:sldId id="441" r:id="rId17"/>
    <p:sldId id="454" r:id="rId18"/>
    <p:sldId id="442" r:id="rId19"/>
    <p:sldId id="443" r:id="rId20"/>
    <p:sldId id="444" r:id="rId21"/>
    <p:sldId id="445" r:id="rId22"/>
    <p:sldId id="446" r:id="rId23"/>
    <p:sldId id="447" r:id="rId24"/>
    <p:sldId id="448" r:id="rId25"/>
    <p:sldId id="449" r:id="rId26"/>
    <p:sldId id="450" r:id="rId27"/>
    <p:sldId id="331" r:id="rId28"/>
    <p:sldId id="332" r:id="rId29"/>
    <p:sldId id="425" r:id="rId30"/>
    <p:sldId id="456" r:id="rId31"/>
    <p:sldId id="458" r:id="rId32"/>
    <p:sldId id="461" r:id="rId33"/>
    <p:sldId id="463" r:id="rId34"/>
    <p:sldId id="464" r:id="rId35"/>
    <p:sldId id="465" r:id="rId36"/>
    <p:sldId id="459" r:id="rId37"/>
    <p:sldId id="460" r:id="rId38"/>
    <p:sldId id="451" r:id="rId39"/>
    <p:sldId id="427" r:id="rId40"/>
    <p:sldId id="396" r:id="rId41"/>
    <p:sldId id="397" r:id="rId42"/>
    <p:sldId id="398" r:id="rId43"/>
    <p:sldId id="399" r:id="rId44"/>
    <p:sldId id="400" r:id="rId45"/>
    <p:sldId id="401" r:id="rId46"/>
    <p:sldId id="422" r:id="rId47"/>
    <p:sldId id="452" r:id="rId48"/>
    <p:sldId id="28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54" autoAdjust="0"/>
    <p:restoredTop sz="74194" autoAdjust="0"/>
  </p:normalViewPr>
  <p:slideViewPr>
    <p:cSldViewPr>
      <p:cViewPr varScale="1">
        <p:scale>
          <a:sx n="50" d="100"/>
          <a:sy n="50" d="100"/>
        </p:scale>
        <p:origin x="-1474"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BF8104-DCE4-4BAA-A0EE-5AE150436961}" type="datetimeFigureOut">
              <a:rPr lang="en-US" smtClean="0"/>
              <a:pPr/>
              <a:t>10/21/2014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E528E7-B152-4F66-8D1B-A2A20C98AED9}" type="slidenum">
              <a:rPr lang="en-US" smtClean="0"/>
              <a:pPr/>
              <a:t>‹#›</a:t>
            </a:fld>
            <a:endParaRPr lang="en-US"/>
          </a:p>
        </p:txBody>
      </p:sp>
    </p:spTree>
    <p:extLst>
      <p:ext uri="{BB962C8B-B14F-4D97-AF65-F5344CB8AC3E}">
        <p14:creationId xmlns:p14="http://schemas.microsoft.com/office/powerpoint/2010/main" val="1745969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17E8E2-D256-46FF-BFA4-BFA289727CA6}" type="datetimeFigureOut">
              <a:rPr lang="en-US" smtClean="0"/>
              <a:pPr/>
              <a:t>10/21/2014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677648-3C62-4997-BD99-B5E3D43BD8C4}" type="slidenum">
              <a:rPr lang="en-US" smtClean="0"/>
              <a:pPr/>
              <a:t>‹#›</a:t>
            </a:fld>
            <a:endParaRPr lang="en-US"/>
          </a:p>
        </p:txBody>
      </p:sp>
    </p:spTree>
    <p:extLst>
      <p:ext uri="{BB962C8B-B14F-4D97-AF65-F5344CB8AC3E}">
        <p14:creationId xmlns:p14="http://schemas.microsoft.com/office/powerpoint/2010/main" val="267014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couple of minutes and individually</a:t>
            </a:r>
            <a:r>
              <a:rPr lang="en-US" baseline="0" dirty="0" smtClean="0"/>
              <a:t> write down a few thoughts that you have pertaining to this comment.  We will revisit your thoughts at the end of the session.</a:t>
            </a:r>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3</a:t>
            </a:fld>
            <a:endParaRPr lang="en-US"/>
          </a:p>
        </p:txBody>
      </p:sp>
    </p:spTree>
    <p:extLst>
      <p:ext uri="{BB962C8B-B14F-4D97-AF65-F5344CB8AC3E}">
        <p14:creationId xmlns:p14="http://schemas.microsoft.com/office/powerpoint/2010/main" val="219590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on Bull’s Eye Activity now by selecting one subject</a:t>
            </a:r>
            <a:r>
              <a:rPr lang="en-US" baseline="0" dirty="0" smtClean="0"/>
              <a:t> or course that you teach.  </a:t>
            </a:r>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25</a:t>
            </a:fld>
            <a:endParaRPr lang="en-US"/>
          </a:p>
        </p:txBody>
      </p:sp>
    </p:spTree>
    <p:extLst>
      <p:ext uri="{BB962C8B-B14F-4D97-AF65-F5344CB8AC3E}">
        <p14:creationId xmlns:p14="http://schemas.microsoft.com/office/powerpoint/2010/main" val="103577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smtClean="0">
                <a:ea typeface="ＭＳ Ｐゴシック" pitchFamily="34" charset="-128"/>
              </a:rPr>
              <a:t>The Pennsylvania’s Standards Aligned System (SAS) is a:</a:t>
            </a:r>
          </a:p>
          <a:p>
            <a:pPr>
              <a:buFontTx/>
              <a:buChar char="•"/>
            </a:pPr>
            <a:r>
              <a:rPr lang="en-US" smtClean="0">
                <a:ea typeface="ＭＳ Ｐゴシック" pitchFamily="34" charset="-128"/>
              </a:rPr>
              <a:t>Collaborative product of research and good practice</a:t>
            </a:r>
          </a:p>
          <a:p>
            <a:pPr>
              <a:buFontTx/>
              <a:buChar char="•"/>
            </a:pPr>
            <a:r>
              <a:rPr lang="en-US" smtClean="0">
                <a:ea typeface="ＭＳ Ｐゴシック" pitchFamily="34" charset="-128"/>
              </a:rPr>
              <a:t>Identifies six distinct elements which, if utilized together, will provide school and districts with a common framework for continuous school and district improvement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56" indent="-165256" defTabSz="881365">
              <a:buFont typeface="Arial" charset="0"/>
              <a:buChar char="•"/>
              <a:defRPr/>
            </a:pPr>
            <a:r>
              <a:rPr lang="en-US" dirty="0" smtClean="0"/>
              <a:t>The Common Core State Standards Initiative is a state-led effort to establish a shared set of clear educational standards for English language arts and mathematics that states can voluntarily adopt. </a:t>
            </a:r>
          </a:p>
          <a:p>
            <a:pPr marL="165256" indent="-165256" defTabSz="881365">
              <a:buFont typeface="Arial" charset="0"/>
              <a:buChar char="•"/>
              <a:defRPr/>
            </a:pPr>
            <a:r>
              <a:rPr lang="en-US" dirty="0" smtClean="0"/>
              <a:t>Federal</a:t>
            </a:r>
            <a:r>
              <a:rPr lang="en-US" baseline="0" dirty="0" smtClean="0"/>
              <a:t> government was not involved.</a:t>
            </a:r>
          </a:p>
          <a:p>
            <a:pPr marL="165256" indent="-165256" defTabSz="881365">
              <a:buFont typeface="Arial" charset="0"/>
              <a:buChar char="•"/>
              <a:defRPr/>
            </a:pPr>
            <a:r>
              <a:rPr lang="en-US" baseline="0" dirty="0" smtClean="0"/>
              <a:t>States voluntarily adopted these standards.</a:t>
            </a:r>
            <a:endParaRPr lang="en-US" dirty="0" smtClean="0"/>
          </a:p>
          <a:p>
            <a:pPr marL="165256" indent="-165256" defTabSz="881365">
              <a:buFont typeface="Arial" charset="0"/>
              <a:buChar char="•"/>
              <a:defRPr/>
            </a:pPr>
            <a:r>
              <a:rPr lang="en-US" dirty="0" smtClean="0"/>
              <a:t>The standards have been informed by the best available evidence and the highest state standards across the country and globe and designed by a diverse group of teachers, experts, parents, and school administrators, so they reflect both our aspirations for our children and the realities of the classroom. </a:t>
            </a:r>
          </a:p>
          <a:p>
            <a:pPr marL="165256" indent="-165256" defTabSz="881365">
              <a:buFont typeface="Arial" charset="0"/>
              <a:buChar char="•"/>
              <a:defRPr/>
            </a:pPr>
            <a:r>
              <a:rPr lang="en-US" dirty="0" smtClean="0"/>
              <a:t>These standards are designed to ensure that students graduating from high school are prepared to go to college or enter the workforce and that parents, teachers, and students have a clear understanding of what is expected of them. </a:t>
            </a:r>
          </a:p>
          <a:p>
            <a:pPr marL="165256" indent="-165256" defTabSz="881365">
              <a:buFont typeface="Arial" charset="0"/>
              <a:buChar char="•"/>
              <a:defRPr/>
            </a:pPr>
            <a:r>
              <a:rPr lang="en-US" dirty="0" smtClean="0"/>
              <a:t>The standards are benchmarked to international standards to guarantee that our students are competitive in the emerging global marketplace.</a:t>
            </a:r>
          </a:p>
          <a:p>
            <a:endParaRPr lang="en-US" dirty="0"/>
          </a:p>
        </p:txBody>
      </p:sp>
      <p:sp>
        <p:nvSpPr>
          <p:cNvPr id="4" name="Slide Number Placeholder 3"/>
          <p:cNvSpPr>
            <a:spLocks noGrp="1"/>
          </p:cNvSpPr>
          <p:nvPr>
            <p:ph type="sldNum" sz="quarter" idx="10"/>
          </p:nvPr>
        </p:nvSpPr>
        <p:spPr/>
        <p:txBody>
          <a:bodyPr/>
          <a:lstStyle/>
          <a:p>
            <a:fld id="{80F523E9-2C3D-4E36-9C09-B03B336B1581}" type="slidenum">
              <a:rPr lang="en-US" smtClean="0"/>
              <a:pPr/>
              <a:t>30</a:t>
            </a:fld>
            <a:endParaRPr lang="en-US"/>
          </a:p>
        </p:txBody>
      </p:sp>
    </p:spTree>
    <p:extLst>
      <p:ext uri="{BB962C8B-B14F-4D97-AF65-F5344CB8AC3E}">
        <p14:creationId xmlns:p14="http://schemas.microsoft.com/office/powerpoint/2010/main" val="98957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56" indent="-165256">
              <a:buFont typeface="Arial" pitchFamily="34" charset="0"/>
              <a:buChar char="•"/>
            </a:pPr>
            <a:r>
              <a:rPr lang="en-US" dirty="0" smtClean="0"/>
              <a:t>PA Core Standards represent a real shift in instructional intent from high school completion to college-and-career readiness for every student. </a:t>
            </a:r>
          </a:p>
          <a:p>
            <a:pPr marL="165256" indent="-165256">
              <a:buFont typeface="Arial" pitchFamily="34" charset="0"/>
              <a:buChar char="•"/>
            </a:pPr>
            <a:r>
              <a:rPr lang="en-US" dirty="0" smtClean="0"/>
              <a:t>PA Core Standards require students to demonstrate mastery of content, which cannot be acquired solely through lecture. Provide </a:t>
            </a:r>
          </a:p>
          <a:p>
            <a:pPr marL="0" indent="0">
              <a:buFont typeface="Arial" pitchFamily="34" charset="0"/>
              <a:buNone/>
            </a:pPr>
            <a:r>
              <a:rPr lang="en-US" dirty="0" smtClean="0"/>
              <a:t>professional growth opportunities emphasizing the design and delivery of instruction that engages students in learning as well as provides you with the “look </a:t>
            </a:r>
            <a:r>
              <a:rPr lang="en-US" dirty="0" err="1" smtClean="0"/>
              <a:t>fors</a:t>
            </a:r>
            <a:r>
              <a:rPr lang="en-US" dirty="0" smtClean="0"/>
              <a:t>” when observing instruction. </a:t>
            </a:r>
          </a:p>
          <a:p>
            <a:pPr marL="165256" indent="-165256">
              <a:buFont typeface="Arial" pitchFamily="34" charset="0"/>
              <a:buChar char="•"/>
            </a:pPr>
            <a:r>
              <a:rPr lang="en-US" dirty="0" smtClean="0"/>
              <a:t>PA Core Standards emphasize application and higher-order thinking skills. Can you recognize high-order thinking skills when observing instruction? Assess your professional growth needs in order to lead your teachers through the implementation of the instructional shifts and the rigorous demands of the PA Core Standards; then, develop a plan to address the needs. </a:t>
            </a:r>
          </a:p>
          <a:p>
            <a:pPr marL="165256" indent="-165256">
              <a:buFont typeface="Arial" pitchFamily="34" charset="0"/>
              <a:buChar char="•"/>
            </a:pPr>
            <a:r>
              <a:rPr lang="en-US" dirty="0" smtClean="0"/>
              <a:t>• PA Core Standards at each grade may cover fewer topics; yet, content is taught in much greater depth. Monitor curriculum and instruction to assure the content is taught at the depth required by PA Core Standards. </a:t>
            </a:r>
            <a:endParaRPr lang="en-US" dirty="0"/>
          </a:p>
        </p:txBody>
      </p:sp>
      <p:sp>
        <p:nvSpPr>
          <p:cNvPr id="4" name="Slide Number Placeholder 3"/>
          <p:cNvSpPr>
            <a:spLocks noGrp="1"/>
          </p:cNvSpPr>
          <p:nvPr>
            <p:ph type="sldNum" sz="quarter" idx="10"/>
          </p:nvPr>
        </p:nvSpPr>
        <p:spPr/>
        <p:txBody>
          <a:bodyPr/>
          <a:lstStyle/>
          <a:p>
            <a:fld id="{80F523E9-2C3D-4E36-9C09-B03B336B1581}" type="slidenum">
              <a:rPr lang="en-US" smtClean="0"/>
              <a:pPr/>
              <a:t>36</a:t>
            </a:fld>
            <a:endParaRPr lang="en-US"/>
          </a:p>
        </p:txBody>
      </p:sp>
    </p:spTree>
    <p:extLst>
      <p:ext uri="{BB962C8B-B14F-4D97-AF65-F5344CB8AC3E}">
        <p14:creationId xmlns:p14="http://schemas.microsoft.com/office/powerpoint/2010/main" val="101722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523E9-2C3D-4E36-9C09-B03B336B1581}" type="slidenum">
              <a:rPr lang="en-US" smtClean="0"/>
              <a:pPr/>
              <a:t>37</a:t>
            </a:fld>
            <a:endParaRPr lang="en-US"/>
          </a:p>
        </p:txBody>
      </p:sp>
    </p:spTree>
    <p:extLst>
      <p:ext uri="{BB962C8B-B14F-4D97-AF65-F5344CB8AC3E}">
        <p14:creationId xmlns:p14="http://schemas.microsoft.com/office/powerpoint/2010/main" val="14792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4DFA88-C406-9D42-92A4-6DA09C8CA39D}" type="slidenum">
              <a:rPr lang="en-US" smtClean="0"/>
              <a:pPr>
                <a:defRPr/>
              </a:pPr>
              <a:t>47</a:t>
            </a:fld>
            <a:endParaRPr lang="en-US"/>
          </a:p>
        </p:txBody>
      </p:sp>
    </p:spTree>
    <p:extLst>
      <p:ext uri="{BB962C8B-B14F-4D97-AF65-F5344CB8AC3E}">
        <p14:creationId xmlns:p14="http://schemas.microsoft.com/office/powerpoint/2010/main" val="261827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6</a:t>
            </a:fld>
            <a:endParaRPr lang="en-US"/>
          </a:p>
        </p:txBody>
      </p:sp>
    </p:spTree>
    <p:extLst>
      <p:ext uri="{BB962C8B-B14F-4D97-AF65-F5344CB8AC3E}">
        <p14:creationId xmlns:p14="http://schemas.microsoft.com/office/powerpoint/2010/main" val="106906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a typeface="ＭＳ Ｐゴシック" pitchFamily="34" charset="-128"/>
              </a:rPr>
              <a:t>The three components of a curricular program are the written curriculum, the taught curriculum, and the assessed curriculum.</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written curriculum is the plan for the work (the work of teaching and learning).  It is sometimes just referred to as the curriculum.</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taught curriculum is the actual work.  It is the most important component – the act of actual teaching and learning.  Often referred to as instruction.</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assessed curriculum is the measure of the work.  It is how you know if the first two components were successful.  Typically it is called assessment.</a:t>
            </a:r>
          </a:p>
          <a:p>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10</a:t>
            </a:fld>
            <a:endParaRPr lang="en-US"/>
          </a:p>
        </p:txBody>
      </p:sp>
    </p:spTree>
    <p:extLst>
      <p:ext uri="{BB962C8B-B14F-4D97-AF65-F5344CB8AC3E}">
        <p14:creationId xmlns:p14="http://schemas.microsoft.com/office/powerpoint/2010/main" val="163760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smtClean="0">
                <a:latin typeface="Calibri" charset="0"/>
                <a:ea typeface="ＭＳ Ｐゴシック" charset="0"/>
                <a:cs typeface="ＭＳ Ｐゴシック" charset="0"/>
              </a:rPr>
              <a:t>The three components of a comprehensive curricular program need to be aligned, one within the next.  In many cases, the written, taught, and assessed curriculum only overlap each other just slightly, if at all.  In a deeply aligned curricular program, the components do more than overlap, that fit one within the next.</a:t>
            </a:r>
          </a:p>
          <a:p>
            <a:pPr eaLnBrk="1" hangingPunct="1">
              <a:lnSpc>
                <a:spcPct val="90000"/>
              </a:lnSpc>
              <a:spcBef>
                <a:spcPct val="0"/>
              </a:spcBef>
            </a:pPr>
            <a:endParaRPr lang="en-US" dirty="0" smtClean="0">
              <a:latin typeface="Calibri" charset="0"/>
              <a:ea typeface="ＭＳ Ｐゴシック" charset="0"/>
              <a:cs typeface="ＭＳ Ｐゴシック" charset="0"/>
            </a:endParaRPr>
          </a:p>
          <a:p>
            <a:pPr eaLnBrk="1" hangingPunct="1">
              <a:lnSpc>
                <a:spcPct val="90000"/>
              </a:lnSpc>
              <a:spcBef>
                <a:spcPct val="0"/>
              </a:spcBef>
            </a:pPr>
            <a:r>
              <a:rPr lang="en-US" dirty="0" smtClean="0">
                <a:latin typeface="Calibri" charset="0"/>
                <a:ea typeface="ＭＳ Ｐゴシック" charset="0"/>
                <a:cs typeface="ＭＳ Ｐゴシック" charset="0"/>
              </a:rPr>
              <a:t>The largest of the three circles, the taught curriculum, represents 100% of the curricular program.  Teachers are with students day in and day out and provide instruction for 100% of the time available for teaching and learning.</a:t>
            </a:r>
          </a:p>
          <a:p>
            <a:pPr eaLnBrk="1" hangingPunct="1">
              <a:lnSpc>
                <a:spcPct val="90000"/>
              </a:lnSpc>
              <a:spcBef>
                <a:spcPct val="0"/>
              </a:spcBef>
            </a:pPr>
            <a:endParaRPr lang="en-US" dirty="0" smtClean="0">
              <a:latin typeface="Calibri" charset="0"/>
              <a:ea typeface="ＭＳ Ｐゴシック" charset="0"/>
              <a:cs typeface="ＭＳ Ｐゴシック" charset="0"/>
            </a:endParaRPr>
          </a:p>
          <a:p>
            <a:pPr eaLnBrk="1" hangingPunct="1">
              <a:lnSpc>
                <a:spcPct val="90000"/>
              </a:lnSpc>
              <a:spcBef>
                <a:spcPct val="0"/>
              </a:spcBef>
            </a:pPr>
            <a:r>
              <a:rPr lang="en-US" dirty="0" smtClean="0">
                <a:latin typeface="Calibri" charset="0"/>
                <a:ea typeface="ＭＳ Ｐゴシック" charset="0"/>
                <a:cs typeface="ＭＳ Ｐゴシック" charset="0"/>
              </a:rPr>
              <a:t>The medium size circle that is completely contained within the taught circle is the written curriculum.  While not to scale, this represents the district curricular design that all teachers must teach with a degree of fidelity to ensure that all students in Lower Merion receive a consistent education.  Ideally, the written curriculum only represents about 80% of the time available for teaching and learning.  The other 20% of the taught curriculum is up to the trained professional educator to decide as he/she considers the needs and interests of his/her students.</a:t>
            </a:r>
          </a:p>
          <a:p>
            <a:pPr eaLnBrk="1" hangingPunct="1">
              <a:lnSpc>
                <a:spcPct val="90000"/>
              </a:lnSpc>
              <a:spcBef>
                <a:spcPct val="0"/>
              </a:spcBef>
            </a:pPr>
            <a:endParaRPr lang="en-US" dirty="0" smtClean="0">
              <a:latin typeface="Calibri" charset="0"/>
              <a:ea typeface="ＭＳ Ｐゴシック" charset="0"/>
              <a:cs typeface="ＭＳ Ｐゴシック" charset="0"/>
            </a:endParaRPr>
          </a:p>
          <a:p>
            <a:pPr eaLnBrk="1" hangingPunct="1">
              <a:lnSpc>
                <a:spcPct val="90000"/>
              </a:lnSpc>
              <a:spcBef>
                <a:spcPct val="0"/>
              </a:spcBef>
            </a:pPr>
            <a:r>
              <a:rPr lang="en-US" dirty="0" smtClean="0">
                <a:latin typeface="Calibri" charset="0"/>
                <a:ea typeface="ＭＳ Ｐゴシック" charset="0"/>
                <a:cs typeface="ＭＳ Ｐゴシック" charset="0"/>
              </a:rPr>
              <a:t>The small circle that is contained within the written curriculum circle, which is contained within the taught curriculum circle is the assessed curriculum.  Again, while not to scale, this represents the district assessment system that all teachers must implement with a high degree of consistency and security.  Not every single concept or skill that is a part of the written curriculum is assessed in a formal or summative way.  While all teaching and learning should be assessed, it is often in the form of more informal, day-to-day formative assessments.  This small circle represents summative assessments such as end-of-unit assessments, mid-terms, and finals.  Not everything that is taught to students is assessed because many concepts and skills are only being taught for the first time.  Mastery should not be expected the very first time that something is taught.  Students should have multiple and varied learning experiences with any particular concept or skill before it is assessed on an summative assessment where it counts for a grade.  </a:t>
            </a:r>
          </a:p>
          <a:p>
            <a:pPr eaLnBrk="1" hangingPunct="1">
              <a:lnSpc>
                <a:spcPct val="90000"/>
              </a:lnSpc>
              <a:spcBef>
                <a:spcPct val="0"/>
              </a:spcBef>
            </a:pPr>
            <a:endParaRPr lang="en-US" dirty="0" smtClean="0">
              <a:latin typeface="Calibri" charset="0"/>
              <a:ea typeface="ＭＳ Ｐゴシック" charset="0"/>
              <a:cs typeface="ＭＳ Ｐゴシック" charset="0"/>
            </a:endParaRPr>
          </a:p>
          <a:p>
            <a:pPr eaLnBrk="1" hangingPunct="1">
              <a:lnSpc>
                <a:spcPct val="90000"/>
              </a:lnSpc>
              <a:spcBef>
                <a:spcPct val="0"/>
              </a:spcBef>
            </a:pPr>
            <a:r>
              <a:rPr lang="en-US" dirty="0" smtClean="0">
                <a:latin typeface="Calibri" charset="0"/>
                <a:ea typeface="ＭＳ Ｐゴシック" charset="0"/>
                <a:cs typeface="ＭＳ Ｐゴシック" charset="0"/>
              </a:rPr>
              <a:t>Deciding what to teach and what to assess requires careful planning and collaboration.</a:t>
            </a:r>
          </a:p>
          <a:p>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12</a:t>
            </a:fld>
            <a:endParaRPr lang="en-US"/>
          </a:p>
        </p:txBody>
      </p:sp>
    </p:spTree>
    <p:extLst>
      <p:ext uri="{BB962C8B-B14F-4D97-AF65-F5344CB8AC3E}">
        <p14:creationId xmlns:p14="http://schemas.microsoft.com/office/powerpoint/2010/main" val="30863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 back to this again because it is so powerful!</a:t>
            </a:r>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17</a:t>
            </a:fld>
            <a:endParaRPr lang="en-US"/>
          </a:p>
        </p:txBody>
      </p:sp>
    </p:spTree>
    <p:extLst>
      <p:ext uri="{BB962C8B-B14F-4D97-AF65-F5344CB8AC3E}">
        <p14:creationId xmlns:p14="http://schemas.microsoft.com/office/powerpoint/2010/main" val="146009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spcBef>
                <a:spcPct val="0"/>
              </a:spcBef>
              <a:defRPr/>
            </a:pPr>
            <a:r>
              <a:rPr lang="en-US" dirty="0" smtClean="0">
                <a:ea typeface="ＭＳ Ｐゴシック" pitchFamily="34" charset="-128"/>
              </a:rPr>
              <a:t>When developing written curriculum and assessed curriculum, there are three dimensions to consider:  content, context, and cognitive type.</a:t>
            </a:r>
          </a:p>
          <a:p>
            <a:pPr eaLnBrk="1" hangingPunct="1">
              <a:lnSpc>
                <a:spcPct val="90000"/>
              </a:lnSpc>
              <a:spcBef>
                <a:spcPct val="0"/>
              </a:spcBef>
              <a:defRPr/>
            </a:pPr>
            <a:endParaRPr lang="en-US" dirty="0" smtClean="0">
              <a:ea typeface="ＭＳ Ｐゴシック" pitchFamily="34" charset="-128"/>
            </a:endParaRPr>
          </a:p>
          <a:p>
            <a:pPr eaLnBrk="1" hangingPunct="1">
              <a:lnSpc>
                <a:spcPct val="90000"/>
              </a:lnSpc>
              <a:spcBef>
                <a:spcPct val="0"/>
              </a:spcBef>
              <a:defRPr/>
            </a:pPr>
            <a:r>
              <a:rPr lang="en-US" dirty="0" smtClean="0">
                <a:ea typeface="ＭＳ Ｐゴシック" pitchFamily="34" charset="-128"/>
              </a:rPr>
              <a:t>Content is what most educators think about when designing an aligned written curriculum.  They look at the standards, identify the content knowledge and skills, and write a curriculum that </a:t>
            </a:r>
            <a:r>
              <a:rPr lang="ja-JP" altLang="en-US" dirty="0" smtClean="0">
                <a:ea typeface="ＭＳ Ｐゴシック" pitchFamily="34" charset="-128"/>
              </a:rPr>
              <a:t>“</a:t>
            </a:r>
            <a:r>
              <a:rPr lang="en-US" altLang="ja-JP" dirty="0" smtClean="0">
                <a:ea typeface="ＭＳ Ｐゴシック" pitchFamily="34" charset="-128"/>
              </a:rPr>
              <a:t>covers</a:t>
            </a:r>
            <a:r>
              <a:rPr lang="ja-JP" altLang="en-US" dirty="0" smtClean="0">
                <a:ea typeface="ＭＳ Ｐゴシック" pitchFamily="34" charset="-128"/>
              </a:rPr>
              <a:t>”</a:t>
            </a:r>
            <a:r>
              <a:rPr lang="en-US" altLang="ja-JP" dirty="0" smtClean="0">
                <a:ea typeface="ＭＳ Ｐゴシック" pitchFamily="34" charset="-128"/>
              </a:rPr>
              <a:t> the concepts and topics.</a:t>
            </a:r>
          </a:p>
          <a:p>
            <a:pPr eaLnBrk="1" hangingPunct="1">
              <a:lnSpc>
                <a:spcPct val="90000"/>
              </a:lnSpc>
              <a:spcBef>
                <a:spcPct val="0"/>
              </a:spcBef>
              <a:defRPr/>
            </a:pPr>
            <a:endParaRPr lang="en-US" dirty="0" smtClean="0">
              <a:ea typeface="ＭＳ Ｐゴシック" pitchFamily="34" charset="-128"/>
            </a:endParaRPr>
          </a:p>
          <a:p>
            <a:pPr eaLnBrk="1" hangingPunct="1">
              <a:lnSpc>
                <a:spcPct val="90000"/>
              </a:lnSpc>
              <a:spcBef>
                <a:spcPct val="0"/>
              </a:spcBef>
              <a:defRPr/>
            </a:pPr>
            <a:r>
              <a:rPr lang="en-US" dirty="0" smtClean="0">
                <a:ea typeface="ＭＳ Ｐゴシック" pitchFamily="34" charset="-128"/>
              </a:rPr>
              <a:t>Context takes alignment one step further.  When designing a deeply aligned curriculum, the context of the standards must be included in the curricular design.  For example, if the standards refer to a lab experience for learning about a particular science concept, then that must be a part of the curricular design in order to achieve alignment.  Context also refers to situations, locations, and specific examples.  If the standards provide an example in parentheses, then that example should be included in students</a:t>
            </a:r>
            <a:r>
              <a:rPr lang="ja-JP" altLang="en-US" dirty="0" smtClean="0">
                <a:ea typeface="ＭＳ Ｐゴシック" pitchFamily="34" charset="-128"/>
              </a:rPr>
              <a:t>’</a:t>
            </a:r>
            <a:r>
              <a:rPr lang="en-US" altLang="ja-JP" dirty="0" smtClean="0">
                <a:ea typeface="ＭＳ Ｐゴシック" pitchFamily="34" charset="-128"/>
              </a:rPr>
              <a:t> learning experiences.  The same holds true for assessment design.  If the one context was used to provide instruction, the same context should be used for assessing learning.  A different context on an assessment is actually assessing the cognitive ability to transfer and apply learning, and unless that is the skill that you are deliberately teaching, it is not what you should be assessing.  From a standardized testing perspective, educators must be aware of the contexts of exams such as the PSSA</a:t>
            </a:r>
            <a:r>
              <a:rPr lang="ja-JP" altLang="en-US" dirty="0" smtClean="0">
                <a:ea typeface="ＭＳ Ｐゴシック" pitchFamily="34" charset="-128"/>
              </a:rPr>
              <a:t>’</a:t>
            </a:r>
            <a:r>
              <a:rPr lang="en-US" altLang="ja-JP" dirty="0" smtClean="0">
                <a:ea typeface="ＭＳ Ｐゴシック" pitchFamily="34" charset="-128"/>
              </a:rPr>
              <a:t>s and Keystones.  The context is included in documents such as Assessment Anchors and Eligible Content.  The examples in parentheses should be intentionally embedded in district written curriculum and assessed curriculum.</a:t>
            </a:r>
          </a:p>
          <a:p>
            <a:pPr eaLnBrk="1" hangingPunct="1">
              <a:lnSpc>
                <a:spcPct val="90000"/>
              </a:lnSpc>
              <a:spcBef>
                <a:spcPct val="0"/>
              </a:spcBef>
              <a:defRPr/>
            </a:pPr>
            <a:endParaRPr lang="en-US" dirty="0" smtClean="0">
              <a:ea typeface="ＭＳ Ｐゴシック" pitchFamily="34" charset="-128"/>
            </a:endParaRPr>
          </a:p>
          <a:p>
            <a:pPr eaLnBrk="1" hangingPunct="1">
              <a:lnSpc>
                <a:spcPct val="90000"/>
              </a:lnSpc>
              <a:spcBef>
                <a:spcPct val="0"/>
              </a:spcBef>
              <a:defRPr/>
            </a:pPr>
            <a:r>
              <a:rPr lang="en-US" dirty="0" smtClean="0">
                <a:ea typeface="ＭＳ Ｐゴシック" pitchFamily="34" charset="-128"/>
              </a:rPr>
              <a:t>Cognitive type is the final dimension of alignment.  If written curriculum is only aligned to topics, but not to the level or depth of understanding represented in the Academic Standards or assessed on high-stakes tests like PSSA</a:t>
            </a:r>
            <a:r>
              <a:rPr lang="ja-JP" altLang="en-US" dirty="0" smtClean="0">
                <a:ea typeface="ＭＳ Ｐゴシック" pitchFamily="34" charset="-128"/>
              </a:rPr>
              <a:t>’</a:t>
            </a:r>
            <a:r>
              <a:rPr lang="en-US" altLang="ja-JP" dirty="0" smtClean="0">
                <a:ea typeface="ＭＳ Ｐゴシック" pitchFamily="34" charset="-128"/>
              </a:rPr>
              <a:t>s, then students were inadequately prepared to meet the standards.  Alignment involves figuring out to what level of depth, or to what degree a student is expected to learn, understand, and demonstrate understanding of concepts and abilities.</a:t>
            </a:r>
          </a:p>
          <a:p>
            <a:pPr eaLnBrk="1" hangingPunct="1">
              <a:lnSpc>
                <a:spcPct val="90000"/>
              </a:lnSpc>
              <a:spcBef>
                <a:spcPct val="0"/>
              </a:spcBef>
              <a:defRPr/>
            </a:pPr>
            <a:endParaRPr lang="en-US" dirty="0" smtClean="0">
              <a:ea typeface="ＭＳ Ｐゴシック" pitchFamily="34" charset="-128"/>
            </a:endParaRPr>
          </a:p>
          <a:p>
            <a:pPr eaLnBrk="1" hangingPunct="1">
              <a:lnSpc>
                <a:spcPct val="90000"/>
              </a:lnSpc>
              <a:spcBef>
                <a:spcPct val="0"/>
              </a:spcBef>
              <a:defRPr/>
            </a:pPr>
            <a:endParaRPr lang="en-US" smtClean="0">
              <a:ea typeface="ＭＳ Ｐゴシック" pitchFamily="34" charset="-128"/>
            </a:endParaRPr>
          </a:p>
          <a:p>
            <a:endParaRPr lang="en-US"/>
          </a:p>
        </p:txBody>
      </p:sp>
      <p:sp>
        <p:nvSpPr>
          <p:cNvPr id="4" name="Slide Number Placeholder 3"/>
          <p:cNvSpPr>
            <a:spLocks noGrp="1"/>
          </p:cNvSpPr>
          <p:nvPr>
            <p:ph type="sldNum" sz="quarter" idx="10"/>
          </p:nvPr>
        </p:nvSpPr>
        <p:spPr/>
        <p:txBody>
          <a:bodyPr/>
          <a:lstStyle/>
          <a:p>
            <a:fld id="{A0677648-3C62-4997-BD99-B5E3D43BD8C4}" type="slidenum">
              <a:rPr lang="en-US" smtClean="0"/>
              <a:pPr/>
              <a:t>20</a:t>
            </a:fld>
            <a:endParaRPr lang="en-US"/>
          </a:p>
        </p:txBody>
      </p:sp>
    </p:spTree>
    <p:extLst>
      <p:ext uri="{BB962C8B-B14F-4D97-AF65-F5344CB8AC3E}">
        <p14:creationId xmlns:p14="http://schemas.microsoft.com/office/powerpoint/2010/main" val="99883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Font typeface="Wingdings" charset="2"/>
              <a:buNone/>
            </a:pPr>
            <a:r>
              <a:rPr lang="en-US" sz="1600" b="1" dirty="0" smtClean="0">
                <a:solidFill>
                  <a:srgbClr val="800000"/>
                </a:solidFill>
                <a:ea typeface="ＭＳ Ｐゴシック" charset="-128"/>
              </a:rPr>
              <a:t>Articulation</a:t>
            </a:r>
          </a:p>
          <a:p>
            <a:pPr algn="ctr">
              <a:buFont typeface="Wingdings" charset="2"/>
              <a:buNone/>
            </a:pPr>
            <a:r>
              <a:rPr lang="en-US" sz="1200" dirty="0" smtClean="0">
                <a:ea typeface="ＭＳ Ｐゴシック" charset="-128"/>
              </a:rPr>
              <a:t>Alignment of curriculum across grades and courses</a:t>
            </a:r>
          </a:p>
          <a:p>
            <a:pPr algn="ctr">
              <a:buFont typeface="Wingdings" charset="2"/>
              <a:buNone/>
            </a:pPr>
            <a:endParaRPr lang="en-US" sz="1200" dirty="0" smtClean="0">
              <a:ea typeface="ＭＳ Ｐゴシック" charset="-128"/>
            </a:endParaRPr>
          </a:p>
          <a:p>
            <a:pPr algn="ctr">
              <a:buFont typeface="Wingdings" charset="2"/>
              <a:buNone/>
            </a:pPr>
            <a:r>
              <a:rPr lang="en-US" sz="1600" b="1" dirty="0" smtClean="0">
                <a:solidFill>
                  <a:srgbClr val="800000"/>
                </a:solidFill>
                <a:ea typeface="ＭＳ Ｐゴシック" charset="-128"/>
              </a:rPr>
              <a:t>Coordination</a:t>
            </a:r>
          </a:p>
          <a:p>
            <a:pPr algn="ctr">
              <a:buFont typeface="Wingdings" charset="2"/>
              <a:buNone/>
            </a:pPr>
            <a:r>
              <a:rPr lang="en-US" sz="1200" dirty="0" smtClean="0">
                <a:ea typeface="ＭＳ Ｐゴシック" charset="-128"/>
              </a:rPr>
              <a:t>Alignment of curriculum across schools and classrooms</a:t>
            </a:r>
          </a:p>
          <a:p>
            <a:pPr>
              <a:buFont typeface="Wingdings" charset="2"/>
              <a:buNone/>
            </a:pPr>
            <a:endParaRPr lang="en-US" sz="1200"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22</a:t>
            </a:fld>
            <a:endParaRPr lang="en-US"/>
          </a:p>
        </p:txBody>
      </p:sp>
    </p:spTree>
    <p:extLst>
      <p:ext uri="{BB962C8B-B14F-4D97-AF65-F5344CB8AC3E}">
        <p14:creationId xmlns:p14="http://schemas.microsoft.com/office/powerpoint/2010/main" val="26401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tend to think about a traditional Bull’s Eye approach.</a:t>
            </a:r>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23</a:t>
            </a:fld>
            <a:endParaRPr lang="en-US"/>
          </a:p>
        </p:txBody>
      </p:sp>
    </p:spTree>
    <p:extLst>
      <p:ext uri="{BB962C8B-B14F-4D97-AF65-F5344CB8AC3E}">
        <p14:creationId xmlns:p14="http://schemas.microsoft.com/office/powerpoint/2010/main" val="279046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50% = Essential</a:t>
            </a:r>
          </a:p>
          <a:p>
            <a:r>
              <a:rPr lang="en-US" sz="1200" kern="1200" dirty="0" smtClean="0">
                <a:solidFill>
                  <a:schemeClr val="tx1"/>
                </a:solidFill>
                <a:effectLst/>
                <a:latin typeface="+mn-lt"/>
                <a:ea typeface="+mn-ea"/>
                <a:cs typeface="+mn-cs"/>
              </a:rPr>
              <a:t>20% = Important</a:t>
            </a:r>
          </a:p>
          <a:p>
            <a:r>
              <a:rPr lang="en-US" sz="1200" kern="1200" dirty="0" smtClean="0">
                <a:solidFill>
                  <a:schemeClr val="tx1"/>
                </a:solidFill>
                <a:effectLst/>
                <a:latin typeface="+mn-lt"/>
                <a:ea typeface="+mn-ea"/>
                <a:cs typeface="+mn-cs"/>
              </a:rPr>
              <a:t>10% = Good to Know</a:t>
            </a:r>
          </a:p>
          <a:p>
            <a:r>
              <a:rPr lang="en-US" sz="1200" kern="1200" dirty="0" smtClean="0">
                <a:solidFill>
                  <a:schemeClr val="tx1"/>
                </a:solidFill>
                <a:effectLst/>
                <a:latin typeface="+mn-lt"/>
                <a:ea typeface="+mn-ea"/>
                <a:cs typeface="+mn-cs"/>
              </a:rPr>
              <a:t>20% = Unplanned</a:t>
            </a:r>
          </a:p>
          <a:p>
            <a:endParaRPr lang="en-US" dirty="0"/>
          </a:p>
        </p:txBody>
      </p:sp>
      <p:sp>
        <p:nvSpPr>
          <p:cNvPr id="4" name="Slide Number Placeholder 3"/>
          <p:cNvSpPr>
            <a:spLocks noGrp="1"/>
          </p:cNvSpPr>
          <p:nvPr>
            <p:ph type="sldNum" sz="quarter" idx="10"/>
          </p:nvPr>
        </p:nvSpPr>
        <p:spPr/>
        <p:txBody>
          <a:bodyPr/>
          <a:lstStyle/>
          <a:p>
            <a:fld id="{A0677648-3C62-4997-BD99-B5E3D43BD8C4}" type="slidenum">
              <a:rPr lang="en-US" smtClean="0"/>
              <a:pPr/>
              <a:t>24</a:t>
            </a:fld>
            <a:endParaRPr lang="en-US"/>
          </a:p>
        </p:txBody>
      </p:sp>
    </p:spTree>
    <p:extLst>
      <p:ext uri="{BB962C8B-B14F-4D97-AF65-F5344CB8AC3E}">
        <p14:creationId xmlns:p14="http://schemas.microsoft.com/office/powerpoint/2010/main" val="214366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6EE6890-D571-40B9-985A-5FEA28C89B8E}" type="datetime1">
              <a:rPr lang="en-US" smtClean="0"/>
              <a:t>10/21/2014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71C6C1-8875-4C62-A384-ABB0E7F0D99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A66196-7E41-4287-AD01-2C87A59DBE89}" type="datetime1">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70B58D-02D2-4544-950B-02C7E92F6FDC}" type="datetime1">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RL Title and bloc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C276A"/>
                </a:solidFill>
                <a:latin typeface="Frutiger LT Std 87 ExtraBlk Cn" pitchFamily="34" charset="0"/>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457200" y="1600200"/>
            <a:ext cx="8229600" cy="4038600"/>
          </a:xfrm>
          <a:prstGeom prst="rect">
            <a:avLst/>
          </a:prstGeom>
        </p:spPr>
        <p:txBody>
          <a:bodyPr/>
          <a:lstStyle>
            <a:lvl1pPr>
              <a:buSzPct val="90000"/>
              <a:buFontTx/>
              <a:buBlip>
                <a:blip r:embed="rId2"/>
              </a:buBlip>
              <a:defRPr/>
            </a:lvl1pPr>
            <a:lvl2pPr>
              <a:buClr>
                <a:srgbClr val="6C276A"/>
              </a:buClr>
              <a:buSzPct val="110000"/>
              <a:buFont typeface="Arial" pitchFamily="34" charset="0"/>
              <a:buChar char="•"/>
              <a:defRPr/>
            </a:lvl2pPr>
            <a:lvl3pPr>
              <a:buFont typeface="Frutiger LT Std 55 Roman" pitchFamily="34" charset="0"/>
              <a:buChar char="–"/>
              <a:defRPr/>
            </a:lvl3pPr>
            <a:lvl4pPr>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1367347"/>
      </p:ext>
    </p:extLst>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4AA3A0-B9F2-4340-80F9-2685E1E76B1E}" type="datetime1">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BD7816-1838-4D55-8FF9-EF2D644407C7}" type="datetime1">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71C6C1-8875-4C62-A384-ABB0E7F0D9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B5CFD3-8F44-4CE3-BA37-4E93D4FB8EFE}" type="datetime1">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34062E-15E8-4120-A3DE-D2BF478FD7B8}" type="datetime1">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604CA926-2E75-4DB0-AF48-8891F54F0210}" type="datetime1">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B3860-C4BD-4DAE-A4AE-A2C6E95F9507}" type="datetime1">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D4603B-F8E6-441F-BDA2-6B95521D33EF}" type="datetime1">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EDD3F3-FE8A-4E7E-A62F-C9B9AF475A55}" type="datetime1">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1C6C1-8875-4C62-A384-ABB0E7F0D9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4A30DF-9CF6-4F6C-9C1C-D5DC70951863}" type="datetime1">
              <a:rPr lang="en-US" smtClean="0"/>
              <a:t>10/21/2014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71C6C1-8875-4C62-A384-ABB0E7F0D99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rtl="0" eaLnBrk="1" latinLnBrk="0" hangingPunct="1">
        <a:spcBef>
          <a:spcPct val="0"/>
        </a:spcBef>
        <a:buNone/>
        <a:defRPr kumimoji="0" sz="4100" b="1" kern="1200" cap="none" spc="0" baseline="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229600" cy="2514600"/>
          </a:xfrm>
        </p:spPr>
        <p:txBody>
          <a:bodyPr>
            <a:normAutofit/>
          </a:bodyPr>
          <a:lstStyle/>
          <a:p>
            <a:r>
              <a:rPr lang="en-US" dirty="0" smtClean="0"/>
              <a:t>Aligning curriculum and instruction</a:t>
            </a:r>
            <a:endParaRPr lang="en-US" dirty="0"/>
          </a:p>
        </p:txBody>
      </p:sp>
      <p:sp>
        <p:nvSpPr>
          <p:cNvPr id="3" name="Subtitle 2"/>
          <p:cNvSpPr>
            <a:spLocks noGrp="1"/>
          </p:cNvSpPr>
          <p:nvPr>
            <p:ph type="subTitle" idx="1"/>
          </p:nvPr>
        </p:nvSpPr>
        <p:spPr>
          <a:xfrm>
            <a:off x="1371600" y="3962400"/>
            <a:ext cx="6400800" cy="1752600"/>
          </a:xfrm>
        </p:spPr>
        <p:txBody>
          <a:bodyPr>
            <a:normAutofit fontScale="92500" lnSpcReduction="20000"/>
          </a:bodyPr>
          <a:lstStyle/>
          <a:p>
            <a:pPr algn="l"/>
            <a:r>
              <a:rPr lang="en-US" dirty="0" smtClean="0"/>
              <a:t>Michele Westphal</a:t>
            </a:r>
          </a:p>
          <a:p>
            <a:pPr algn="l"/>
            <a:r>
              <a:rPr lang="en-US" dirty="0" smtClean="0"/>
              <a:t>Instructional Services</a:t>
            </a:r>
          </a:p>
          <a:p>
            <a:pPr algn="l"/>
            <a:r>
              <a:rPr lang="en-US" dirty="0" smtClean="0"/>
              <a:t>STEM Consultant</a:t>
            </a:r>
          </a:p>
          <a:p>
            <a:pPr algn="l"/>
            <a:r>
              <a:rPr lang="en-US" dirty="0" smtClean="0"/>
              <a:t>Lancaster-Lebanon IU 13</a:t>
            </a:r>
            <a:endParaRPr lang="en-US" dirty="0"/>
          </a:p>
        </p:txBody>
      </p:sp>
      <p:pic>
        <p:nvPicPr>
          <p:cNvPr id="4" name="Picture 6" descr="IU color"/>
          <p:cNvPicPr>
            <a:picLocks noChangeAspect="1" noChangeArrowheads="1"/>
          </p:cNvPicPr>
          <p:nvPr/>
        </p:nvPicPr>
        <p:blipFill>
          <a:blip r:embed="rId2" cstate="print"/>
          <a:srcRect/>
          <a:stretch>
            <a:fillRect/>
          </a:stretch>
        </p:blipFill>
        <p:spPr bwMode="auto">
          <a:xfrm>
            <a:off x="6400800" y="5218113"/>
            <a:ext cx="2514600" cy="1454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D71C6C1-8875-4C62-A384-ABB0E7F0D99D}" type="slidenum">
              <a:rPr lang="en-US" smtClean="0"/>
              <a:pPr/>
              <a:t>1</a:t>
            </a:fld>
            <a:endParaRPr lang="en-US"/>
          </a:p>
        </p:txBody>
      </p:sp>
    </p:spTree>
    <p:extLst>
      <p:ext uri="{BB962C8B-B14F-4D97-AF65-F5344CB8AC3E}">
        <p14:creationId xmlns:p14="http://schemas.microsoft.com/office/powerpoint/2010/main" val="2564043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13"/>
          <p:cNvSpPr txBox="1">
            <a:spLocks noChangeArrowheads="1"/>
          </p:cNvSpPr>
          <p:nvPr/>
        </p:nvSpPr>
        <p:spPr bwMode="auto">
          <a:xfrm>
            <a:off x="1676400" y="990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400"/>
          </a:p>
        </p:txBody>
      </p:sp>
      <p:sp>
        <p:nvSpPr>
          <p:cNvPr id="227330" name="Oval 23"/>
          <p:cNvSpPr>
            <a:spLocks noChangeArrowheads="1"/>
          </p:cNvSpPr>
          <p:nvPr/>
        </p:nvSpPr>
        <p:spPr bwMode="auto">
          <a:xfrm>
            <a:off x="6781800" y="22860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7331" name="Oval 24"/>
          <p:cNvSpPr>
            <a:spLocks noChangeArrowheads="1"/>
          </p:cNvSpPr>
          <p:nvPr/>
        </p:nvSpPr>
        <p:spPr bwMode="auto">
          <a:xfrm>
            <a:off x="4191000" y="22860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7332" name="Oval 25"/>
          <p:cNvSpPr>
            <a:spLocks noChangeArrowheads="1"/>
          </p:cNvSpPr>
          <p:nvPr/>
        </p:nvSpPr>
        <p:spPr bwMode="auto">
          <a:xfrm>
            <a:off x="1600200" y="22860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7333" name="Text Box 31"/>
          <p:cNvSpPr txBox="1">
            <a:spLocks noChangeArrowheads="1"/>
          </p:cNvSpPr>
          <p:nvPr/>
        </p:nvSpPr>
        <p:spPr bwMode="auto">
          <a:xfrm>
            <a:off x="1676400" y="26670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 Written</a:t>
            </a:r>
          </a:p>
        </p:txBody>
      </p:sp>
      <p:sp>
        <p:nvSpPr>
          <p:cNvPr id="227334" name="Text Box 35"/>
          <p:cNvSpPr txBox="1">
            <a:spLocks noChangeArrowheads="1"/>
          </p:cNvSpPr>
          <p:nvPr/>
        </p:nvSpPr>
        <p:spPr bwMode="auto">
          <a:xfrm>
            <a:off x="4343400" y="26670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 Taught</a:t>
            </a:r>
          </a:p>
        </p:txBody>
      </p:sp>
      <p:sp>
        <p:nvSpPr>
          <p:cNvPr id="227335" name="Text Box 37"/>
          <p:cNvSpPr txBox="1">
            <a:spLocks noChangeArrowheads="1"/>
          </p:cNvSpPr>
          <p:nvPr/>
        </p:nvSpPr>
        <p:spPr bwMode="auto">
          <a:xfrm>
            <a:off x="6858000" y="26670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Assessed</a:t>
            </a:r>
          </a:p>
        </p:txBody>
      </p:sp>
      <p:sp>
        <p:nvSpPr>
          <p:cNvPr id="27" name="Title 1"/>
          <p:cNvSpPr>
            <a:spLocks noGrp="1"/>
          </p:cNvSpPr>
          <p:nvPr>
            <p:ph type="title"/>
          </p:nvPr>
        </p:nvSpPr>
        <p:spPr/>
        <p:txBody>
          <a:bodyPr/>
          <a:lstStyle/>
          <a:p>
            <a:pPr algn="ctr" eaLnBrk="1" hangingPunct="1"/>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Alignment of the Components</a:t>
            </a:r>
          </a:p>
        </p:txBody>
      </p:sp>
      <p:sp>
        <p:nvSpPr>
          <p:cNvPr id="227337" name="TextBox 27"/>
          <p:cNvSpPr txBox="1">
            <a:spLocks noChangeArrowheads="1"/>
          </p:cNvSpPr>
          <p:nvPr/>
        </p:nvSpPr>
        <p:spPr bwMode="auto">
          <a:xfrm>
            <a:off x="533400" y="388620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a:latin typeface="Calisto MT" pitchFamily="18" charset="0"/>
              </a:rPr>
              <a:t>Curriculum = Written Curriculum = The Plan for the Work</a:t>
            </a:r>
          </a:p>
          <a:p>
            <a:endParaRPr lang="en-US" sz="2000">
              <a:latin typeface="Calisto MT" pitchFamily="18" charset="0"/>
            </a:endParaRPr>
          </a:p>
          <a:p>
            <a:r>
              <a:rPr lang="en-US" sz="2000">
                <a:latin typeface="Calisto MT" pitchFamily="18" charset="0"/>
              </a:rPr>
              <a:t>Instruction = Taught Curriculum = The Work</a:t>
            </a:r>
          </a:p>
          <a:p>
            <a:endParaRPr lang="en-US" sz="2000">
              <a:latin typeface="Calisto MT" pitchFamily="18" charset="0"/>
            </a:endParaRPr>
          </a:p>
          <a:p>
            <a:r>
              <a:rPr lang="en-US" sz="2000">
                <a:latin typeface="Calisto MT" pitchFamily="18" charset="0"/>
              </a:rPr>
              <a:t>Assessment = Assessed Curriculum = The Measure of the Work</a:t>
            </a:r>
          </a:p>
        </p:txBody>
      </p:sp>
    </p:spTree>
    <p:extLst>
      <p:ext uri="{BB962C8B-B14F-4D97-AF65-F5344CB8AC3E}">
        <p14:creationId xmlns:p14="http://schemas.microsoft.com/office/powerpoint/2010/main" val="3425756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13"/>
          <p:cNvSpPr txBox="1">
            <a:spLocks noChangeArrowheads="1"/>
          </p:cNvSpPr>
          <p:nvPr/>
        </p:nvSpPr>
        <p:spPr bwMode="auto">
          <a:xfrm>
            <a:off x="1676400" y="990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400"/>
          </a:p>
        </p:txBody>
      </p:sp>
      <p:sp>
        <p:nvSpPr>
          <p:cNvPr id="228354" name="Oval 22"/>
          <p:cNvSpPr>
            <a:spLocks noChangeArrowheads="1"/>
          </p:cNvSpPr>
          <p:nvPr/>
        </p:nvSpPr>
        <p:spPr bwMode="auto">
          <a:xfrm>
            <a:off x="5791200" y="37338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55" name="Oval 23"/>
          <p:cNvSpPr>
            <a:spLocks noChangeArrowheads="1"/>
          </p:cNvSpPr>
          <p:nvPr/>
        </p:nvSpPr>
        <p:spPr bwMode="auto">
          <a:xfrm>
            <a:off x="6781800" y="22860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56" name="Oval 24"/>
          <p:cNvSpPr>
            <a:spLocks noChangeArrowheads="1"/>
          </p:cNvSpPr>
          <p:nvPr/>
        </p:nvSpPr>
        <p:spPr bwMode="auto">
          <a:xfrm>
            <a:off x="2438400" y="22860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57" name="Oval 25"/>
          <p:cNvSpPr>
            <a:spLocks noChangeArrowheads="1"/>
          </p:cNvSpPr>
          <p:nvPr/>
        </p:nvSpPr>
        <p:spPr bwMode="auto">
          <a:xfrm>
            <a:off x="1600200" y="22860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58" name="Oval 26"/>
          <p:cNvSpPr>
            <a:spLocks noChangeArrowheads="1"/>
          </p:cNvSpPr>
          <p:nvPr/>
        </p:nvSpPr>
        <p:spPr bwMode="auto">
          <a:xfrm>
            <a:off x="1600200" y="37338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59" name="Oval 27"/>
          <p:cNvSpPr>
            <a:spLocks noChangeArrowheads="1"/>
          </p:cNvSpPr>
          <p:nvPr/>
        </p:nvSpPr>
        <p:spPr bwMode="auto">
          <a:xfrm>
            <a:off x="6705600" y="37338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60" name="Oval 28"/>
          <p:cNvSpPr>
            <a:spLocks noChangeArrowheads="1"/>
          </p:cNvSpPr>
          <p:nvPr/>
        </p:nvSpPr>
        <p:spPr bwMode="auto">
          <a:xfrm>
            <a:off x="1676400" y="50292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61" name="Oval 29"/>
          <p:cNvSpPr>
            <a:spLocks noChangeArrowheads="1"/>
          </p:cNvSpPr>
          <p:nvPr/>
        </p:nvSpPr>
        <p:spPr bwMode="auto">
          <a:xfrm>
            <a:off x="2514600" y="50292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62" name="Oval 30"/>
          <p:cNvSpPr>
            <a:spLocks noChangeArrowheads="1"/>
          </p:cNvSpPr>
          <p:nvPr/>
        </p:nvSpPr>
        <p:spPr bwMode="auto">
          <a:xfrm>
            <a:off x="6705600" y="51054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63" name="Text Box 31"/>
          <p:cNvSpPr txBox="1">
            <a:spLocks noChangeArrowheads="1"/>
          </p:cNvSpPr>
          <p:nvPr/>
        </p:nvSpPr>
        <p:spPr bwMode="auto">
          <a:xfrm>
            <a:off x="1676400" y="26670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Written</a:t>
            </a:r>
          </a:p>
        </p:txBody>
      </p:sp>
      <p:sp>
        <p:nvSpPr>
          <p:cNvPr id="228364" name="Text Box 32"/>
          <p:cNvSpPr txBox="1">
            <a:spLocks noChangeArrowheads="1"/>
          </p:cNvSpPr>
          <p:nvPr/>
        </p:nvSpPr>
        <p:spPr bwMode="auto">
          <a:xfrm>
            <a:off x="6858000" y="41148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Assessed</a:t>
            </a:r>
          </a:p>
        </p:txBody>
      </p:sp>
      <p:sp>
        <p:nvSpPr>
          <p:cNvPr id="228365" name="Text Box 33"/>
          <p:cNvSpPr txBox="1">
            <a:spLocks noChangeArrowheads="1"/>
          </p:cNvSpPr>
          <p:nvPr/>
        </p:nvSpPr>
        <p:spPr bwMode="auto">
          <a:xfrm>
            <a:off x="1752600" y="54102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Written</a:t>
            </a:r>
          </a:p>
        </p:txBody>
      </p:sp>
      <p:sp>
        <p:nvSpPr>
          <p:cNvPr id="228366" name="Text Box 34"/>
          <p:cNvSpPr txBox="1">
            <a:spLocks noChangeArrowheads="1"/>
          </p:cNvSpPr>
          <p:nvPr/>
        </p:nvSpPr>
        <p:spPr bwMode="auto">
          <a:xfrm>
            <a:off x="1676400" y="41148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Written</a:t>
            </a:r>
          </a:p>
        </p:txBody>
      </p:sp>
      <p:sp>
        <p:nvSpPr>
          <p:cNvPr id="228367" name="Text Box 35"/>
          <p:cNvSpPr txBox="1">
            <a:spLocks noChangeArrowheads="1"/>
          </p:cNvSpPr>
          <p:nvPr/>
        </p:nvSpPr>
        <p:spPr bwMode="auto">
          <a:xfrm>
            <a:off x="2590800" y="26670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 Taught</a:t>
            </a:r>
          </a:p>
        </p:txBody>
      </p:sp>
      <p:sp>
        <p:nvSpPr>
          <p:cNvPr id="228368" name="Text Box 36"/>
          <p:cNvSpPr txBox="1">
            <a:spLocks noChangeArrowheads="1"/>
          </p:cNvSpPr>
          <p:nvPr/>
        </p:nvSpPr>
        <p:spPr bwMode="auto">
          <a:xfrm>
            <a:off x="6705600" y="54864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   Taught</a:t>
            </a:r>
          </a:p>
        </p:txBody>
      </p:sp>
      <p:sp>
        <p:nvSpPr>
          <p:cNvPr id="228369" name="Text Box 37"/>
          <p:cNvSpPr txBox="1">
            <a:spLocks noChangeArrowheads="1"/>
          </p:cNvSpPr>
          <p:nvPr/>
        </p:nvSpPr>
        <p:spPr bwMode="auto">
          <a:xfrm>
            <a:off x="6858000" y="26670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Assessed</a:t>
            </a:r>
          </a:p>
        </p:txBody>
      </p:sp>
      <p:sp>
        <p:nvSpPr>
          <p:cNvPr id="228370" name="Text Box 38"/>
          <p:cNvSpPr txBox="1">
            <a:spLocks noChangeArrowheads="1"/>
          </p:cNvSpPr>
          <p:nvPr/>
        </p:nvSpPr>
        <p:spPr bwMode="auto">
          <a:xfrm>
            <a:off x="5867400" y="41148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Taught</a:t>
            </a:r>
          </a:p>
        </p:txBody>
      </p:sp>
      <p:sp>
        <p:nvSpPr>
          <p:cNvPr id="228371" name="Text Box 39"/>
          <p:cNvSpPr txBox="1">
            <a:spLocks noChangeArrowheads="1"/>
          </p:cNvSpPr>
          <p:nvPr/>
        </p:nvSpPr>
        <p:spPr bwMode="auto">
          <a:xfrm>
            <a:off x="2590800" y="5410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  Assessed</a:t>
            </a:r>
          </a:p>
        </p:txBody>
      </p:sp>
      <p:sp>
        <p:nvSpPr>
          <p:cNvPr id="27" name="Title 1"/>
          <p:cNvSpPr>
            <a:spLocks noGrp="1"/>
          </p:cNvSpPr>
          <p:nvPr>
            <p:ph type="title"/>
          </p:nvPr>
        </p:nvSpPr>
        <p:spPr/>
        <p:txBody>
          <a:bodyPr>
            <a:normAutofit fontScale="90000"/>
          </a:bodyPr>
          <a:lstStyle/>
          <a:p>
            <a:pPr algn="ctr" eaLnBrk="1" hangingPunct="1"/>
            <a:r>
              <a:rPr lang="en-US" dirty="0" smtClean="0">
                <a:ln>
                  <a:noFill/>
                </a:ln>
                <a:solidFill>
                  <a:schemeClr val="accent6">
                    <a:lumMod val="40000"/>
                    <a:lumOff val="60000"/>
                  </a:schemeClr>
                </a:solidFill>
                <a:effectLst/>
                <a:latin typeface="Arial" panose="020B0604020202020204" pitchFamily="34" charset="0"/>
                <a:ea typeface="ＭＳ Ｐゴシック" pitchFamily="34" charset="-128"/>
                <a:cs typeface="Arial" panose="020B0604020202020204" pitchFamily="34" charset="0"/>
              </a:rPr>
              <a:t>What is the Current State of Alignment?</a:t>
            </a:r>
          </a:p>
        </p:txBody>
      </p:sp>
    </p:spTree>
    <p:extLst>
      <p:ext uri="{BB962C8B-B14F-4D97-AF65-F5344CB8AC3E}">
        <p14:creationId xmlns:p14="http://schemas.microsoft.com/office/powerpoint/2010/main" val="1252018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 Ideal Curriculum Alignment</a:t>
            </a:r>
          </a:p>
        </p:txBody>
      </p:sp>
      <p:sp>
        <p:nvSpPr>
          <p:cNvPr id="229378" name="Oval 4"/>
          <p:cNvSpPr>
            <a:spLocks noGrp="1" noChangeArrowheads="1"/>
          </p:cNvSpPr>
          <p:nvPr>
            <p:ph idx="1"/>
          </p:nvPr>
        </p:nvSpPr>
        <p:spPr>
          <a:xfrm>
            <a:off x="2133600" y="2057400"/>
            <a:ext cx="4495800" cy="4267200"/>
          </a:xfrm>
          <a:prstGeom prst="ellipse">
            <a:avLst/>
          </a:prstGeom>
          <a:ln>
            <a:solidFill>
              <a:schemeClr val="tx1"/>
            </a:solidFill>
            <a:round/>
            <a:headEnd/>
            <a:tailEnd/>
          </a:ln>
        </p:spPr>
        <p:txBody>
          <a:bodyPr/>
          <a:lstStyle/>
          <a:p>
            <a:pPr algn="r" eaLnBrk="1" hangingPunct="1">
              <a:buFontTx/>
              <a:buNone/>
            </a:pPr>
            <a:r>
              <a:rPr lang="en-US" sz="1400" dirty="0" smtClean="0">
                <a:ea typeface="ＭＳ Ｐゴシック" pitchFamily="34" charset="-128"/>
              </a:rPr>
              <a:t>   </a:t>
            </a:r>
          </a:p>
          <a:p>
            <a:pPr algn="r" eaLnBrk="1" hangingPunct="1">
              <a:buFontTx/>
              <a:buNone/>
            </a:pPr>
            <a:endParaRPr lang="en-US" sz="1400" dirty="0" smtClean="0">
              <a:ea typeface="ＭＳ Ｐゴシック" pitchFamily="34" charset="-128"/>
            </a:endParaRPr>
          </a:p>
          <a:p>
            <a:pPr algn="r" eaLnBrk="1" hangingPunct="1">
              <a:buFontTx/>
              <a:buNone/>
            </a:pPr>
            <a:endParaRPr lang="en-US" sz="1400" dirty="0" smtClean="0">
              <a:ea typeface="ＭＳ Ｐゴシック" pitchFamily="34" charset="-128"/>
            </a:endParaRPr>
          </a:p>
          <a:p>
            <a:pPr algn="r" eaLnBrk="1" hangingPunct="1">
              <a:buFontTx/>
              <a:buNone/>
            </a:pPr>
            <a:r>
              <a:rPr lang="en-US" sz="1400" dirty="0" smtClean="0">
                <a:ea typeface="ＭＳ Ｐゴシック" pitchFamily="34" charset="-128"/>
              </a:rPr>
              <a:t>     </a:t>
            </a:r>
          </a:p>
          <a:p>
            <a:pPr algn="r" eaLnBrk="1" hangingPunct="1">
              <a:buFontTx/>
              <a:buNone/>
            </a:pPr>
            <a:endParaRPr lang="en-US" sz="1400" dirty="0">
              <a:ea typeface="ＭＳ Ｐゴシック" pitchFamily="34" charset="-128"/>
            </a:endParaRPr>
          </a:p>
          <a:p>
            <a:pPr algn="r" eaLnBrk="1" hangingPunct="1">
              <a:buFontTx/>
              <a:buNone/>
            </a:pPr>
            <a:r>
              <a:rPr lang="en-US" sz="1400" dirty="0" smtClean="0">
                <a:ea typeface="ＭＳ Ｐゴシック" pitchFamily="34" charset="-128"/>
              </a:rPr>
              <a:t> Taught</a:t>
            </a:r>
          </a:p>
          <a:p>
            <a:pPr algn="r" eaLnBrk="1" hangingPunct="1">
              <a:buFontTx/>
              <a:buNone/>
            </a:pPr>
            <a:endParaRPr lang="en-US" sz="1400" dirty="0" smtClean="0">
              <a:ea typeface="ＭＳ Ｐゴシック" pitchFamily="34" charset="-128"/>
            </a:endParaRPr>
          </a:p>
          <a:p>
            <a:pPr eaLnBrk="1" hangingPunct="1">
              <a:buFontTx/>
              <a:buNone/>
            </a:pPr>
            <a:r>
              <a:rPr lang="en-US" sz="1400" dirty="0" smtClean="0">
                <a:ea typeface="ＭＳ Ｐゴシック" pitchFamily="34" charset="-128"/>
              </a:rPr>
              <a:t>   	   		            </a:t>
            </a:r>
          </a:p>
        </p:txBody>
      </p:sp>
      <p:sp>
        <p:nvSpPr>
          <p:cNvPr id="229379" name="Oval 5"/>
          <p:cNvSpPr>
            <a:spLocks noChangeArrowheads="1"/>
          </p:cNvSpPr>
          <p:nvPr/>
        </p:nvSpPr>
        <p:spPr bwMode="auto">
          <a:xfrm>
            <a:off x="2133600" y="3352800"/>
            <a:ext cx="1600200" cy="1600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lgn="ctr" eaLnBrk="1" hangingPunct="1">
              <a:spcBef>
                <a:spcPct val="20000"/>
              </a:spcBef>
            </a:pPr>
            <a:r>
              <a:rPr kumimoji="1" lang="en-US" sz="1400"/>
              <a:t>Assessed</a:t>
            </a:r>
            <a:endParaRPr kumimoji="1" lang="en-US" sz="3200"/>
          </a:p>
        </p:txBody>
      </p:sp>
      <p:sp>
        <p:nvSpPr>
          <p:cNvPr id="229380" name="Oval 6"/>
          <p:cNvSpPr>
            <a:spLocks noChangeArrowheads="1"/>
          </p:cNvSpPr>
          <p:nvPr/>
        </p:nvSpPr>
        <p:spPr bwMode="auto">
          <a:xfrm>
            <a:off x="2133600" y="2667000"/>
            <a:ext cx="3048000" cy="2971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lgn="r" eaLnBrk="1" hangingPunct="1">
              <a:spcBef>
                <a:spcPct val="20000"/>
              </a:spcBef>
            </a:pPr>
            <a:r>
              <a:rPr kumimoji="1" lang="en-US" sz="1400"/>
              <a:t>Written</a:t>
            </a:r>
          </a:p>
        </p:txBody>
      </p:sp>
    </p:spTree>
    <p:extLst>
      <p:ext uri="{BB962C8B-B14F-4D97-AF65-F5344CB8AC3E}">
        <p14:creationId xmlns:p14="http://schemas.microsoft.com/office/powerpoint/2010/main" val="4209133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WITHOUT ALIGNMENT…	</a:t>
            </a:r>
          </a:p>
        </p:txBody>
      </p:sp>
      <p:sp>
        <p:nvSpPr>
          <p:cNvPr id="230402" name="Rectangle 3"/>
          <p:cNvSpPr>
            <a:spLocks noGrp="1" noChangeArrowheads="1"/>
          </p:cNvSpPr>
          <p:nvPr>
            <p:ph idx="1"/>
          </p:nvPr>
        </p:nvSpPr>
        <p:spPr>
          <a:xfrm>
            <a:off x="609600" y="2286000"/>
            <a:ext cx="7874000" cy="3840163"/>
          </a:xfrm>
        </p:spPr>
        <p:txBody>
          <a:bodyPr/>
          <a:lstStyle/>
          <a:p>
            <a:pPr eaLnBrk="1" hangingPunct="1">
              <a:buFontTx/>
              <a:buNone/>
            </a:pPr>
            <a:r>
              <a:rPr lang="en-US" sz="4000" smtClean="0">
                <a:ea typeface="ＭＳ Ｐゴシック" pitchFamily="34" charset="-128"/>
              </a:rPr>
              <a:t>  Student and community demographics will continue to be the largest predictors of student  achievement. </a:t>
            </a:r>
          </a:p>
          <a:p>
            <a:pPr eaLnBrk="1" hangingPunct="1">
              <a:buFontTx/>
              <a:buNone/>
            </a:pPr>
            <a:r>
              <a:rPr lang="en-US" sz="4000" smtClean="0">
                <a:ea typeface="ＭＳ Ｐゴシック" pitchFamily="34" charset="-128"/>
              </a:rPr>
              <a:t>			--Edward L. Thorndike</a:t>
            </a:r>
            <a:endParaRPr lang="en-US" smtClean="0">
              <a:ea typeface="ＭＳ Ｐゴシック" pitchFamily="34" charset="-128"/>
            </a:endParaRPr>
          </a:p>
        </p:txBody>
      </p:sp>
    </p:spTree>
    <p:extLst>
      <p:ext uri="{BB962C8B-B14F-4D97-AF65-F5344CB8AC3E}">
        <p14:creationId xmlns:p14="http://schemas.microsoft.com/office/powerpoint/2010/main" val="3839564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WITHOUT ALIGNMENT…</a:t>
            </a:r>
          </a:p>
        </p:txBody>
      </p:sp>
      <p:sp>
        <p:nvSpPr>
          <p:cNvPr id="231426" name="Rectangle 3"/>
          <p:cNvSpPr>
            <a:spLocks noGrp="1" noChangeArrowheads="1"/>
          </p:cNvSpPr>
          <p:nvPr>
            <p:ph idx="1"/>
          </p:nvPr>
        </p:nvSpPr>
        <p:spPr>
          <a:xfrm>
            <a:off x="152400" y="1600200"/>
            <a:ext cx="8534400" cy="4800600"/>
          </a:xfrm>
        </p:spPr>
        <p:txBody>
          <a:bodyPr>
            <a:normAutofit/>
          </a:bodyPr>
          <a:lstStyle/>
          <a:p>
            <a:pPr marL="609600" indent="-609600" eaLnBrk="1" hangingPunct="1">
              <a:lnSpc>
                <a:spcPct val="80000"/>
              </a:lnSpc>
              <a:buFontTx/>
              <a:buNone/>
            </a:pPr>
            <a:r>
              <a:rPr lang="en-US" sz="2400" dirty="0" smtClean="0">
                <a:ea typeface="ＭＳ Ｐゴシック" pitchFamily="34" charset="-128"/>
              </a:rPr>
              <a:t>       …FOUR VARIABLES WILL PREDICT STUDENT ACHIEVEMENT</a:t>
            </a:r>
          </a:p>
          <a:p>
            <a:pPr marL="609600" indent="-609600" eaLnBrk="1" hangingPunct="1">
              <a:lnSpc>
                <a:spcPct val="80000"/>
              </a:lnSpc>
              <a:buFontTx/>
              <a:buNone/>
            </a:pPr>
            <a:endParaRPr lang="en-US" sz="2400" dirty="0" smtClean="0">
              <a:ea typeface="ＭＳ Ｐゴシック" pitchFamily="34" charset="-128"/>
            </a:endParaRPr>
          </a:p>
          <a:p>
            <a:pPr marL="1009650" lvl="1" indent="-609600" eaLnBrk="1" hangingPunct="1">
              <a:lnSpc>
                <a:spcPct val="80000"/>
              </a:lnSpc>
              <a:buFontTx/>
              <a:buAutoNum type="arabicPeriod"/>
            </a:pPr>
            <a:r>
              <a:rPr lang="en-US" dirty="0" smtClean="0">
                <a:ea typeface="ＭＳ Ｐゴシック" pitchFamily="34" charset="-128"/>
              </a:rPr>
              <a:t>Education of the parents</a:t>
            </a:r>
          </a:p>
          <a:p>
            <a:pPr marL="1009650" lvl="1" indent="-609600" eaLnBrk="1" hangingPunct="1">
              <a:lnSpc>
                <a:spcPct val="80000"/>
              </a:lnSpc>
              <a:buFontTx/>
              <a:buAutoNum type="arabicPeriod"/>
            </a:pPr>
            <a:r>
              <a:rPr lang="en-US" dirty="0" smtClean="0">
                <a:ea typeface="ＭＳ Ｐゴシック" pitchFamily="34" charset="-128"/>
              </a:rPr>
              <a:t>Number of parents at home</a:t>
            </a:r>
          </a:p>
          <a:p>
            <a:pPr marL="1009650" lvl="1" indent="-609600" eaLnBrk="1" hangingPunct="1">
              <a:lnSpc>
                <a:spcPct val="80000"/>
              </a:lnSpc>
              <a:buFontTx/>
              <a:buAutoNum type="arabicPeriod"/>
            </a:pPr>
            <a:r>
              <a:rPr lang="en-US" dirty="0" smtClean="0">
                <a:ea typeface="ＭＳ Ｐゴシック" pitchFamily="34" charset="-128"/>
              </a:rPr>
              <a:t>Type of community</a:t>
            </a:r>
          </a:p>
          <a:p>
            <a:pPr marL="1009650" lvl="1" indent="-609600" eaLnBrk="1" hangingPunct="1">
              <a:lnSpc>
                <a:spcPct val="80000"/>
              </a:lnSpc>
              <a:buFontTx/>
              <a:buAutoNum type="arabicPeriod"/>
            </a:pPr>
            <a:r>
              <a:rPr lang="en-US" dirty="0" smtClean="0">
                <a:ea typeface="ＭＳ Ｐゴシック" pitchFamily="34" charset="-128"/>
              </a:rPr>
              <a:t>Poverty  rate</a:t>
            </a:r>
          </a:p>
          <a:p>
            <a:pPr marL="609600" indent="-609600" algn="ctr" eaLnBrk="1" hangingPunct="1">
              <a:lnSpc>
                <a:spcPct val="80000"/>
              </a:lnSpc>
              <a:buFontTx/>
              <a:buNone/>
            </a:pPr>
            <a:r>
              <a:rPr lang="en-US" sz="2400" dirty="0" smtClean="0">
                <a:ea typeface="ＭＳ Ｐゴシック" pitchFamily="34" charset="-128"/>
              </a:rPr>
              <a:t>- CULTURAL CAPITAL -</a:t>
            </a:r>
          </a:p>
          <a:p>
            <a:pPr marL="609600" indent="-609600" eaLnBrk="1" hangingPunct="1">
              <a:lnSpc>
                <a:spcPct val="80000"/>
              </a:lnSpc>
              <a:buFontTx/>
              <a:buNone/>
            </a:pPr>
            <a:endParaRPr lang="en-US" sz="2400" dirty="0" smtClean="0">
              <a:ea typeface="ＭＳ Ｐゴシック" pitchFamily="34" charset="-128"/>
            </a:endParaRPr>
          </a:p>
          <a:p>
            <a:pPr marL="609600" indent="-609600" eaLnBrk="1" hangingPunct="1">
              <a:lnSpc>
                <a:spcPct val="80000"/>
              </a:lnSpc>
              <a:buFontTx/>
              <a:buNone/>
            </a:pPr>
            <a:r>
              <a:rPr lang="en-US" sz="2400" dirty="0" smtClean="0">
                <a:ea typeface="ＭＳ Ｐゴシック" pitchFamily="34" charset="-128"/>
              </a:rPr>
              <a:t>                       				       From Robinson &amp; Brandon (1994)</a:t>
            </a:r>
          </a:p>
        </p:txBody>
      </p:sp>
    </p:spTree>
    <p:extLst>
      <p:ext uri="{BB962C8B-B14F-4D97-AF65-F5344CB8AC3E}">
        <p14:creationId xmlns:p14="http://schemas.microsoft.com/office/powerpoint/2010/main" val="2667310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dirty="0" smtClean="0">
                <a:effectLst>
                  <a:outerShdw blurRad="38100" dist="38100" dir="2700000" algn="tl">
                    <a:srgbClr val="C0C0C0"/>
                  </a:outerShdw>
                </a:effectLst>
                <a:ea typeface="ＭＳ Ｐゴシック" pitchFamily="34" charset="-128"/>
              </a:rPr>
              <a:t>CULTURAL CAPITAL</a:t>
            </a:r>
          </a:p>
        </p:txBody>
      </p:sp>
      <p:sp>
        <p:nvSpPr>
          <p:cNvPr id="232450" name="Rectangle 3"/>
          <p:cNvSpPr>
            <a:spLocks noGrp="1" noChangeArrowheads="1"/>
          </p:cNvSpPr>
          <p:nvPr>
            <p:ph idx="1"/>
          </p:nvPr>
        </p:nvSpPr>
        <p:spPr>
          <a:xfrm>
            <a:off x="609600" y="1752600"/>
            <a:ext cx="7874000" cy="4648200"/>
          </a:xfrm>
        </p:spPr>
        <p:txBody>
          <a:bodyPr>
            <a:normAutofit/>
          </a:bodyPr>
          <a:lstStyle/>
          <a:p>
            <a:pPr marL="609600" indent="-609600" eaLnBrk="1" hangingPunct="1">
              <a:lnSpc>
                <a:spcPct val="80000"/>
              </a:lnSpc>
              <a:buClr>
                <a:srgbClr val="00B0F0"/>
              </a:buClr>
            </a:pPr>
            <a:r>
              <a:rPr lang="en-US" dirty="0" smtClean="0">
                <a:ea typeface="ＭＳ Ｐゴシック" pitchFamily="34" charset="-128"/>
              </a:rPr>
              <a:t>Cultural capital refers to the uneven distribution of selected cultural content and linguistic patterns/ vocabulary which identify social classes in the nation</a:t>
            </a:r>
          </a:p>
          <a:p>
            <a:pPr marL="609600" indent="-609600" eaLnBrk="1" hangingPunct="1">
              <a:lnSpc>
                <a:spcPct val="80000"/>
              </a:lnSpc>
              <a:buClr>
                <a:srgbClr val="00B0F0"/>
              </a:buClr>
            </a:pPr>
            <a:r>
              <a:rPr lang="en-US" dirty="0" smtClean="0">
                <a:ea typeface="ＭＳ Ｐゴシック" pitchFamily="34" charset="-128"/>
              </a:rPr>
              <a:t>Cultural capital is an expression of the education level of the parents</a:t>
            </a:r>
          </a:p>
          <a:p>
            <a:pPr marL="609600" indent="-609600" eaLnBrk="1" hangingPunct="1">
              <a:lnSpc>
                <a:spcPct val="80000"/>
              </a:lnSpc>
              <a:buClr>
                <a:srgbClr val="00B0F0"/>
              </a:buClr>
            </a:pPr>
            <a:r>
              <a:rPr lang="en-US" dirty="0" smtClean="0">
                <a:ea typeface="ＭＳ Ｐゴシック" pitchFamily="34" charset="-128"/>
              </a:rPr>
              <a:t>Schools </a:t>
            </a:r>
            <a:r>
              <a:rPr lang="ja-JP" altLang="en-US" dirty="0" smtClean="0">
                <a:ea typeface="ＭＳ Ｐゴシック" pitchFamily="34" charset="-128"/>
              </a:rPr>
              <a:t>“</a:t>
            </a:r>
            <a:r>
              <a:rPr lang="en-US" altLang="ja-JP" dirty="0" smtClean="0">
                <a:ea typeface="ＭＳ Ｐゴシック" pitchFamily="34" charset="-128"/>
              </a:rPr>
              <a:t>center</a:t>
            </a:r>
            <a:r>
              <a:rPr lang="ja-JP" altLang="en-US" dirty="0" smtClean="0">
                <a:ea typeface="ＭＳ Ｐゴシック" pitchFamily="34" charset="-128"/>
              </a:rPr>
              <a:t>”</a:t>
            </a:r>
            <a:r>
              <a:rPr lang="en-US" altLang="ja-JP" dirty="0" smtClean="0">
                <a:ea typeface="ＭＳ Ｐゴシック" pitchFamily="34" charset="-128"/>
              </a:rPr>
              <a:t> or value some cultural capital while </a:t>
            </a:r>
            <a:r>
              <a:rPr lang="en-US" altLang="ja-JP" dirty="0" smtClean="0">
                <a:ea typeface="ＭＳ Ｐゴシック" pitchFamily="34" charset="-128"/>
              </a:rPr>
              <a:t>de-center </a:t>
            </a:r>
            <a:r>
              <a:rPr lang="en-US" altLang="ja-JP" dirty="0" smtClean="0">
                <a:ea typeface="ＭＳ Ｐゴシック" pitchFamily="34" charset="-128"/>
              </a:rPr>
              <a:t>or </a:t>
            </a:r>
            <a:r>
              <a:rPr lang="en-US" altLang="ja-JP" dirty="0" smtClean="0">
                <a:ea typeface="ＭＳ Ｐゴシック" pitchFamily="34" charset="-128"/>
              </a:rPr>
              <a:t>marginalize </a:t>
            </a:r>
            <a:r>
              <a:rPr lang="en-US" altLang="ja-JP" dirty="0" smtClean="0">
                <a:ea typeface="ＭＳ Ｐゴシック" pitchFamily="34" charset="-128"/>
              </a:rPr>
              <a:t>others</a:t>
            </a:r>
          </a:p>
          <a:p>
            <a:pPr marL="609600" indent="-609600" eaLnBrk="1" hangingPunct="1">
              <a:lnSpc>
                <a:spcPct val="80000"/>
              </a:lnSpc>
              <a:buClr>
                <a:srgbClr val="00B0F0"/>
              </a:buClr>
            </a:pPr>
            <a:r>
              <a:rPr lang="en-US" dirty="0" smtClean="0">
                <a:ea typeface="ＭＳ Ｐゴシック" pitchFamily="34" charset="-128"/>
              </a:rPr>
              <a:t>Children with little of the cultural capital of the cultural elite are sometimes penalized for their differences, and may even be incorrectly identified as less able</a:t>
            </a:r>
          </a:p>
        </p:txBody>
      </p:sp>
    </p:spTree>
    <p:extLst>
      <p:ext uri="{BB962C8B-B14F-4D97-AF65-F5344CB8AC3E}">
        <p14:creationId xmlns:p14="http://schemas.microsoft.com/office/powerpoint/2010/main" val="16170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2450">
                                            <p:txEl>
                                              <p:pRg st="0" end="0"/>
                                            </p:txEl>
                                          </p:spTgt>
                                        </p:tgtEl>
                                        <p:attrNameLst>
                                          <p:attrName>style.visibility</p:attrName>
                                        </p:attrNameLst>
                                      </p:cBhvr>
                                      <p:to>
                                        <p:strVal val="visible"/>
                                      </p:to>
                                    </p:set>
                                    <p:anim calcmode="lin" valueType="num">
                                      <p:cBhvr additive="base">
                                        <p:cTn id="7" dur="500" fill="hold"/>
                                        <p:tgtEl>
                                          <p:spTgt spid="232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24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2450">
                                            <p:txEl>
                                              <p:pRg st="1" end="1"/>
                                            </p:txEl>
                                          </p:spTgt>
                                        </p:tgtEl>
                                        <p:attrNameLst>
                                          <p:attrName>style.visibility</p:attrName>
                                        </p:attrNameLst>
                                      </p:cBhvr>
                                      <p:to>
                                        <p:strVal val="visible"/>
                                      </p:to>
                                    </p:set>
                                    <p:anim calcmode="lin" valueType="num">
                                      <p:cBhvr additive="base">
                                        <p:cTn id="13" dur="500" fill="hold"/>
                                        <p:tgtEl>
                                          <p:spTgt spid="232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24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2450">
                                            <p:txEl>
                                              <p:pRg st="2" end="2"/>
                                            </p:txEl>
                                          </p:spTgt>
                                        </p:tgtEl>
                                        <p:attrNameLst>
                                          <p:attrName>style.visibility</p:attrName>
                                        </p:attrNameLst>
                                      </p:cBhvr>
                                      <p:to>
                                        <p:strVal val="visible"/>
                                      </p:to>
                                    </p:set>
                                    <p:anim calcmode="lin" valueType="num">
                                      <p:cBhvr additive="base">
                                        <p:cTn id="19" dur="500" fill="hold"/>
                                        <p:tgtEl>
                                          <p:spTgt spid="2324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24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2450">
                                            <p:txEl>
                                              <p:pRg st="3" end="3"/>
                                            </p:txEl>
                                          </p:spTgt>
                                        </p:tgtEl>
                                        <p:attrNameLst>
                                          <p:attrName>style.visibility</p:attrName>
                                        </p:attrNameLst>
                                      </p:cBhvr>
                                      <p:to>
                                        <p:strVal val="visible"/>
                                      </p:to>
                                    </p:set>
                                    <p:anim calcmode="lin" valueType="num">
                                      <p:cBhvr additive="base">
                                        <p:cTn id="25" dur="500" fill="hold"/>
                                        <p:tgtEl>
                                          <p:spTgt spid="2324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24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dirty="0" smtClean="0">
                <a:ea typeface="ＭＳ Ｐゴシック" pitchFamily="34" charset="-128"/>
              </a:rPr>
              <a:t>Cultural Capital and Tests</a:t>
            </a:r>
          </a:p>
        </p:txBody>
      </p:sp>
      <p:sp>
        <p:nvSpPr>
          <p:cNvPr id="233474" name="Content Placeholder 2"/>
          <p:cNvSpPr>
            <a:spLocks noGrp="1"/>
          </p:cNvSpPr>
          <p:nvPr>
            <p:ph idx="1"/>
          </p:nvPr>
        </p:nvSpPr>
        <p:spPr>
          <a:xfrm>
            <a:off x="609600" y="1524000"/>
            <a:ext cx="7874000" cy="4602163"/>
          </a:xfrm>
        </p:spPr>
        <p:txBody>
          <a:bodyPr>
            <a:noAutofit/>
          </a:bodyPr>
          <a:lstStyle/>
          <a:p>
            <a:pPr eaLnBrk="1" hangingPunct="1">
              <a:lnSpc>
                <a:spcPct val="90000"/>
              </a:lnSpc>
              <a:buClr>
                <a:srgbClr val="00B0F0"/>
              </a:buClr>
            </a:pPr>
            <a:r>
              <a:rPr lang="en-US" sz="2400" dirty="0" smtClean="0">
                <a:ea typeface="ＭＳ Ｐゴシック" pitchFamily="34" charset="-128"/>
              </a:rPr>
              <a:t>Tests embrace certain cultural capital as being more important to assess than others</a:t>
            </a:r>
          </a:p>
          <a:p>
            <a:pPr eaLnBrk="1" hangingPunct="1">
              <a:lnSpc>
                <a:spcPct val="90000"/>
              </a:lnSpc>
              <a:buClr>
                <a:srgbClr val="00B0F0"/>
              </a:buClr>
            </a:pPr>
            <a:r>
              <a:rPr lang="en-US" sz="2400" dirty="0" smtClean="0">
                <a:ea typeface="ＭＳ Ｐゴシック" pitchFamily="34" charset="-128"/>
              </a:rPr>
              <a:t>Test content typically reflects the values and interests of the cultural elites who prize the content in which they are experts</a:t>
            </a:r>
          </a:p>
          <a:p>
            <a:pPr eaLnBrk="1" hangingPunct="1">
              <a:lnSpc>
                <a:spcPct val="90000"/>
              </a:lnSpc>
              <a:buClr>
                <a:srgbClr val="00B0F0"/>
              </a:buClr>
            </a:pPr>
            <a:r>
              <a:rPr lang="en-US" sz="2400" dirty="0" smtClean="0">
                <a:ea typeface="ＭＳ Ｐゴシック" pitchFamily="34" charset="-128"/>
              </a:rPr>
              <a:t>Tests posture as </a:t>
            </a:r>
            <a:r>
              <a:rPr lang="ja-JP" altLang="en-US" sz="2400" dirty="0" smtClean="0">
                <a:ea typeface="ＭＳ Ｐゴシック" pitchFamily="34" charset="-128"/>
              </a:rPr>
              <a:t>“</a:t>
            </a:r>
            <a:r>
              <a:rPr lang="en-US" altLang="ja-JP" sz="2400" dirty="0" smtClean="0">
                <a:ea typeface="ＭＳ Ｐゴシック" pitchFamily="34" charset="-128"/>
              </a:rPr>
              <a:t>neutral</a:t>
            </a:r>
            <a:r>
              <a:rPr lang="ja-JP" altLang="en-US" sz="2400" dirty="0" smtClean="0">
                <a:ea typeface="ＭＳ Ｐゴシック" pitchFamily="34" charset="-128"/>
              </a:rPr>
              <a:t>”</a:t>
            </a:r>
            <a:r>
              <a:rPr lang="en-US" altLang="ja-JP" sz="2400" dirty="0" smtClean="0">
                <a:ea typeface="ＭＳ Ｐゴシック" pitchFamily="34" charset="-128"/>
              </a:rPr>
              <a:t> tools, which assess </a:t>
            </a:r>
            <a:r>
              <a:rPr lang="ja-JP" altLang="en-US" sz="2400" dirty="0" smtClean="0">
                <a:ea typeface="ＭＳ Ｐゴシック" pitchFamily="34" charset="-128"/>
              </a:rPr>
              <a:t>“</a:t>
            </a:r>
            <a:r>
              <a:rPr lang="en-US" altLang="ja-JP" sz="2400" dirty="0" smtClean="0">
                <a:ea typeface="ＭＳ Ｐゴシック" pitchFamily="34" charset="-128"/>
              </a:rPr>
              <a:t>objective knowledge</a:t>
            </a:r>
            <a:r>
              <a:rPr lang="ja-JP" altLang="en-US" sz="2400" dirty="0" smtClean="0">
                <a:ea typeface="ＭＳ Ｐゴシック" pitchFamily="34" charset="-128"/>
              </a:rPr>
              <a:t>”</a:t>
            </a:r>
            <a:r>
              <a:rPr lang="en-US" altLang="ja-JP" sz="2400" dirty="0" smtClean="0">
                <a:ea typeface="ＭＳ Ｐゴシック" pitchFamily="34" charset="-128"/>
              </a:rPr>
              <a:t> when they are congruent with values and content of those social classes in control of society</a:t>
            </a:r>
          </a:p>
          <a:p>
            <a:pPr eaLnBrk="1" hangingPunct="1">
              <a:lnSpc>
                <a:spcPct val="90000"/>
              </a:lnSpc>
              <a:buClr>
                <a:srgbClr val="00B0F0"/>
              </a:buClr>
            </a:pPr>
            <a:r>
              <a:rPr lang="en-US" sz="2400" dirty="0" smtClean="0">
                <a:ea typeface="ＭＳ Ｐゴシック" pitchFamily="34" charset="-128"/>
              </a:rPr>
              <a:t>Tests reinforce cultural control of the curriculum of those currently holding the power – the cultural elite</a:t>
            </a:r>
          </a:p>
          <a:p>
            <a:pPr eaLnBrk="1" hangingPunct="1">
              <a:lnSpc>
                <a:spcPct val="90000"/>
              </a:lnSpc>
              <a:buClr>
                <a:srgbClr val="00B0F0"/>
              </a:buClr>
            </a:pPr>
            <a:r>
              <a:rPr lang="en-US" sz="2400" dirty="0" smtClean="0">
                <a:ea typeface="ＭＳ Ｐゴシック" pitchFamily="34" charset="-128"/>
              </a:rPr>
              <a:t>Socio-economic status is a potent predictor of test performance on unaligned tests because tests are not </a:t>
            </a:r>
            <a:r>
              <a:rPr lang="ja-JP" altLang="en-US" sz="2400" dirty="0" smtClean="0">
                <a:ea typeface="ＭＳ Ｐゴシック" pitchFamily="34" charset="-128"/>
              </a:rPr>
              <a:t>“</a:t>
            </a:r>
            <a:r>
              <a:rPr lang="en-US" altLang="ja-JP" sz="2400" dirty="0" smtClean="0">
                <a:ea typeface="ＭＳ Ｐゴシック" pitchFamily="34" charset="-128"/>
              </a:rPr>
              <a:t>neutral</a:t>
            </a:r>
            <a:r>
              <a:rPr lang="ja-JP" altLang="en-US" sz="2400" dirty="0" smtClean="0">
                <a:ea typeface="ＭＳ Ｐゴシック" pitchFamily="34" charset="-128"/>
              </a:rPr>
              <a:t>”</a:t>
            </a:r>
            <a:r>
              <a:rPr lang="en-US" altLang="ja-JP" sz="2400" dirty="0" smtClean="0">
                <a:ea typeface="ＭＳ Ｐゴシック" pitchFamily="34" charset="-128"/>
              </a:rPr>
              <a:t> of the social class structure</a:t>
            </a:r>
          </a:p>
          <a:p>
            <a:pPr eaLnBrk="1" hangingPunct="1">
              <a:lnSpc>
                <a:spcPct val="90000"/>
              </a:lnSpc>
              <a:buClr>
                <a:srgbClr val="00B0F0"/>
              </a:buClr>
            </a:pPr>
            <a:endParaRPr lang="en-US" sz="2400" dirty="0" smtClean="0">
              <a:ea typeface="ＭＳ Ｐゴシック" pitchFamily="34" charset="-128"/>
            </a:endParaRPr>
          </a:p>
        </p:txBody>
      </p:sp>
    </p:spTree>
    <p:extLst>
      <p:ext uri="{BB962C8B-B14F-4D97-AF65-F5344CB8AC3E}">
        <p14:creationId xmlns:p14="http://schemas.microsoft.com/office/powerpoint/2010/main" val="41785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474">
                                            <p:txEl>
                                              <p:pRg st="0" end="0"/>
                                            </p:txEl>
                                          </p:spTgt>
                                        </p:tgtEl>
                                        <p:attrNameLst>
                                          <p:attrName>style.visibility</p:attrName>
                                        </p:attrNameLst>
                                      </p:cBhvr>
                                      <p:to>
                                        <p:strVal val="visible"/>
                                      </p:to>
                                    </p:set>
                                    <p:anim calcmode="lin" valueType="num">
                                      <p:cBhvr additive="base">
                                        <p:cTn id="7" dur="500" fill="hold"/>
                                        <p:tgtEl>
                                          <p:spTgt spid="233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34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3474">
                                            <p:txEl>
                                              <p:pRg st="1" end="1"/>
                                            </p:txEl>
                                          </p:spTgt>
                                        </p:tgtEl>
                                        <p:attrNameLst>
                                          <p:attrName>style.visibility</p:attrName>
                                        </p:attrNameLst>
                                      </p:cBhvr>
                                      <p:to>
                                        <p:strVal val="visible"/>
                                      </p:to>
                                    </p:set>
                                    <p:anim calcmode="lin" valueType="num">
                                      <p:cBhvr additive="base">
                                        <p:cTn id="13" dur="500" fill="hold"/>
                                        <p:tgtEl>
                                          <p:spTgt spid="233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34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3474">
                                            <p:txEl>
                                              <p:pRg st="2" end="2"/>
                                            </p:txEl>
                                          </p:spTgt>
                                        </p:tgtEl>
                                        <p:attrNameLst>
                                          <p:attrName>style.visibility</p:attrName>
                                        </p:attrNameLst>
                                      </p:cBhvr>
                                      <p:to>
                                        <p:strVal val="visible"/>
                                      </p:to>
                                    </p:set>
                                    <p:anim calcmode="lin" valueType="num">
                                      <p:cBhvr additive="base">
                                        <p:cTn id="19" dur="500" fill="hold"/>
                                        <p:tgtEl>
                                          <p:spTgt spid="233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34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3474">
                                            <p:txEl>
                                              <p:pRg st="3" end="3"/>
                                            </p:txEl>
                                          </p:spTgt>
                                        </p:tgtEl>
                                        <p:attrNameLst>
                                          <p:attrName>style.visibility</p:attrName>
                                        </p:attrNameLst>
                                      </p:cBhvr>
                                      <p:to>
                                        <p:strVal val="visible"/>
                                      </p:to>
                                    </p:set>
                                    <p:anim calcmode="lin" valueType="num">
                                      <p:cBhvr additive="base">
                                        <p:cTn id="25" dur="500" fill="hold"/>
                                        <p:tgtEl>
                                          <p:spTgt spid="2334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34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3474">
                                            <p:txEl>
                                              <p:pRg st="4" end="4"/>
                                            </p:txEl>
                                          </p:spTgt>
                                        </p:tgtEl>
                                        <p:attrNameLst>
                                          <p:attrName>style.visibility</p:attrName>
                                        </p:attrNameLst>
                                      </p:cBhvr>
                                      <p:to>
                                        <p:strVal val="visible"/>
                                      </p:to>
                                    </p:set>
                                    <p:anim calcmode="lin" valueType="num">
                                      <p:cBhvr additive="base">
                                        <p:cTn id="31" dur="500" fill="hold"/>
                                        <p:tgtEl>
                                          <p:spTgt spid="2334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34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eaLnBrk="1" hangingPunct="1"/>
            <a:r>
              <a:rPr lang="en-US" sz="4200" dirty="0" smtClean="0">
                <a:effectLst>
                  <a:outerShdw blurRad="38100" dist="38100" dir="2700000" algn="tl">
                    <a:srgbClr val="C0C0C0"/>
                  </a:outerShdw>
                </a:effectLst>
                <a:ea typeface="ＭＳ Ｐゴシック" pitchFamily="34" charset="-128"/>
              </a:rPr>
              <a:t>RATIONALE for Deep Curriculum Alignment</a:t>
            </a:r>
          </a:p>
        </p:txBody>
      </p:sp>
      <p:sp>
        <p:nvSpPr>
          <p:cNvPr id="225282" name="Rectangle 3"/>
          <p:cNvSpPr>
            <a:spLocks noGrp="1" noChangeArrowheads="1"/>
          </p:cNvSpPr>
          <p:nvPr>
            <p:ph idx="1"/>
          </p:nvPr>
        </p:nvSpPr>
        <p:spPr>
          <a:xfrm>
            <a:off x="533400" y="2286000"/>
            <a:ext cx="7950200" cy="3840163"/>
          </a:xfrm>
        </p:spPr>
        <p:txBody>
          <a:bodyPr/>
          <a:lstStyle/>
          <a:p>
            <a:pPr eaLnBrk="1" hangingPunct="1">
              <a:buFontTx/>
              <a:buNone/>
            </a:pPr>
            <a:r>
              <a:rPr lang="en-US" sz="2800" dirty="0" smtClean="0">
                <a:ea typeface="ＭＳ Ｐゴシック" pitchFamily="34" charset="-128"/>
              </a:rPr>
              <a:t>   The primary objective for deep curriculum alignment is to change the </a:t>
            </a:r>
            <a:r>
              <a:rPr lang="en-US" sz="2800" i="1" dirty="0" smtClean="0">
                <a:ea typeface="ＭＳ Ｐゴシック" pitchFamily="34" charset="-128"/>
              </a:rPr>
              <a:t>opportunity structure </a:t>
            </a:r>
            <a:r>
              <a:rPr lang="en-US" sz="2800" dirty="0" smtClean="0">
                <a:ea typeface="ＭＳ Ｐゴシック" pitchFamily="34" charset="-128"/>
              </a:rPr>
              <a:t>(OS), that consistently favors a certain cultural subset of students in schools. By changing the OS, a level playing field is created so that all children can succeed- and the fault lines of race, gender, and socio-economic status (SES) levels are eroded or erased as predictors of achievement.</a:t>
            </a:r>
          </a:p>
        </p:txBody>
      </p:sp>
    </p:spTree>
    <p:extLst>
      <p:ext uri="{BB962C8B-B14F-4D97-AF65-F5344CB8AC3E}">
        <p14:creationId xmlns:p14="http://schemas.microsoft.com/office/powerpoint/2010/main" val="2950291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eaLnBrk="1" hangingPunct="1"/>
            <a:r>
              <a:rPr lang="en-US" smtClean="0">
                <a:effectLst>
                  <a:outerShdw blurRad="38100" dist="38100" dir="2700000" algn="tl">
                    <a:srgbClr val="C0C0C0"/>
                  </a:outerShdw>
                </a:effectLst>
                <a:ea typeface="ＭＳ Ｐゴシック" pitchFamily="34" charset="-128"/>
              </a:rPr>
              <a:t>Four Essential Questions</a:t>
            </a:r>
          </a:p>
        </p:txBody>
      </p:sp>
      <p:sp>
        <p:nvSpPr>
          <p:cNvPr id="234498" name="Rectangle 3"/>
          <p:cNvSpPr>
            <a:spLocks noGrp="1" noChangeArrowheads="1"/>
          </p:cNvSpPr>
          <p:nvPr>
            <p:ph idx="1"/>
          </p:nvPr>
        </p:nvSpPr>
        <p:spPr>
          <a:xfrm>
            <a:off x="609600" y="1981200"/>
            <a:ext cx="7874000" cy="4144963"/>
          </a:xfrm>
        </p:spPr>
        <p:txBody>
          <a:bodyPr>
            <a:normAutofit/>
          </a:bodyPr>
          <a:lstStyle/>
          <a:p>
            <a:pPr eaLnBrk="1" hangingPunct="1">
              <a:buClr>
                <a:srgbClr val="00B0F0"/>
              </a:buClr>
              <a:buFont typeface="Wingdings" pitchFamily="2" charset="2"/>
              <a:buChar char="ü"/>
            </a:pPr>
            <a:r>
              <a:rPr lang="en-US" sz="3600" i="1" dirty="0" smtClean="0">
                <a:ea typeface="ＭＳ Ｐゴシック" pitchFamily="34" charset="-128"/>
              </a:rPr>
              <a:t>DESIGN: Do we have it? </a:t>
            </a:r>
          </a:p>
          <a:p>
            <a:pPr eaLnBrk="1" hangingPunct="1">
              <a:buClr>
                <a:srgbClr val="00B0F0"/>
              </a:buClr>
              <a:buFont typeface="Wingdings" pitchFamily="2" charset="2"/>
              <a:buChar char="ü"/>
            </a:pPr>
            <a:r>
              <a:rPr lang="en-US" sz="3600" i="1" dirty="0" smtClean="0">
                <a:ea typeface="ＭＳ Ｐゴシック" pitchFamily="34" charset="-128"/>
              </a:rPr>
              <a:t>ANALYSIS: Is it any good?</a:t>
            </a:r>
          </a:p>
          <a:p>
            <a:pPr eaLnBrk="1" hangingPunct="1">
              <a:buClr>
                <a:srgbClr val="00B0F0"/>
              </a:buClr>
              <a:buFont typeface="Wingdings" pitchFamily="2" charset="2"/>
              <a:buChar char="ü"/>
            </a:pPr>
            <a:r>
              <a:rPr lang="en-US" sz="3600" i="1" dirty="0" smtClean="0">
                <a:ea typeface="ＭＳ Ｐゴシック" pitchFamily="34" charset="-128"/>
              </a:rPr>
              <a:t>DELIVERY: Are we using it?</a:t>
            </a:r>
          </a:p>
          <a:p>
            <a:pPr eaLnBrk="1" hangingPunct="1">
              <a:buClr>
                <a:srgbClr val="00B0F0"/>
              </a:buClr>
              <a:buFont typeface="Wingdings" pitchFamily="2" charset="2"/>
              <a:buChar char="ü"/>
            </a:pPr>
            <a:r>
              <a:rPr lang="en-US" sz="3600" i="1" dirty="0" smtClean="0">
                <a:ea typeface="ＭＳ Ｐゴシック" pitchFamily="34" charset="-128"/>
              </a:rPr>
              <a:t>SO WHAT:  Did it make a difference?</a:t>
            </a:r>
          </a:p>
        </p:txBody>
      </p:sp>
    </p:spTree>
    <p:extLst>
      <p:ext uri="{BB962C8B-B14F-4D97-AF65-F5344CB8AC3E}">
        <p14:creationId xmlns:p14="http://schemas.microsoft.com/office/powerpoint/2010/main" val="2704621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smtClean="0">
                <a:effectLst>
                  <a:outerShdw blurRad="38100" dist="38100" dir="2700000" algn="tl">
                    <a:srgbClr val="C0C0C0"/>
                  </a:outerShdw>
                </a:effectLst>
                <a:ea typeface="ＭＳ Ｐゴシック" pitchFamily="34" charset="-128"/>
              </a:rPr>
              <a:t>The 100 - 80 Rule</a:t>
            </a:r>
          </a:p>
        </p:txBody>
      </p:sp>
      <p:sp>
        <p:nvSpPr>
          <p:cNvPr id="235522" name="Rectangle 3"/>
          <p:cNvSpPr>
            <a:spLocks noGrp="1" noChangeArrowheads="1"/>
          </p:cNvSpPr>
          <p:nvPr>
            <p:ph idx="1"/>
          </p:nvPr>
        </p:nvSpPr>
        <p:spPr>
          <a:xfrm>
            <a:off x="609600" y="1676400"/>
            <a:ext cx="7874000" cy="4449763"/>
          </a:xfrm>
        </p:spPr>
        <p:txBody>
          <a:bodyPr>
            <a:normAutofit/>
          </a:bodyPr>
          <a:lstStyle/>
          <a:p>
            <a:pPr marL="609600" indent="-609600" eaLnBrk="1" hangingPunct="1">
              <a:buFontTx/>
              <a:buAutoNum type="arabicPeriod"/>
            </a:pPr>
            <a:r>
              <a:rPr lang="en-US" sz="3600" dirty="0" smtClean="0">
                <a:ea typeface="ＭＳ Ｐゴシック" pitchFamily="34" charset="-128"/>
              </a:rPr>
              <a:t>All teachers must teach 100% of the </a:t>
            </a:r>
            <a:r>
              <a:rPr lang="ja-JP" altLang="en-US" sz="3600" dirty="0" smtClean="0">
                <a:ea typeface="ＭＳ Ｐゴシック" pitchFamily="34" charset="-128"/>
              </a:rPr>
              <a:t>“</a:t>
            </a:r>
            <a:r>
              <a:rPr lang="en-US" altLang="ja-JP" sz="3600" dirty="0" smtClean="0">
                <a:ea typeface="ＭＳ Ｐゴシック" pitchFamily="34" charset="-128"/>
              </a:rPr>
              <a:t>Official</a:t>
            </a:r>
            <a:r>
              <a:rPr lang="ja-JP" altLang="en-US" sz="3600" dirty="0" smtClean="0">
                <a:ea typeface="ＭＳ Ｐゴシック" pitchFamily="34" charset="-128"/>
              </a:rPr>
              <a:t>”</a:t>
            </a:r>
            <a:r>
              <a:rPr lang="en-US" altLang="ja-JP" sz="3600" dirty="0" smtClean="0">
                <a:ea typeface="ＭＳ Ｐゴシック" pitchFamily="34" charset="-128"/>
              </a:rPr>
              <a:t> Written Curriculum.</a:t>
            </a:r>
          </a:p>
          <a:p>
            <a:pPr marL="609600" indent="-609600" eaLnBrk="1" hangingPunct="1">
              <a:buFontTx/>
              <a:buAutoNum type="arabicPeriod"/>
            </a:pPr>
            <a:endParaRPr lang="en-US" sz="3600" dirty="0" smtClean="0">
              <a:ea typeface="ＭＳ Ｐゴシック" pitchFamily="34" charset="-128"/>
            </a:endParaRPr>
          </a:p>
          <a:p>
            <a:pPr marL="609600" indent="-609600" eaLnBrk="1" hangingPunct="1">
              <a:buFontTx/>
              <a:buAutoNum type="arabicPeriod"/>
            </a:pPr>
            <a:r>
              <a:rPr lang="en-US" sz="3600" dirty="0" smtClean="0">
                <a:ea typeface="ＭＳ Ｐゴシック" pitchFamily="34" charset="-128"/>
              </a:rPr>
              <a:t>The </a:t>
            </a:r>
            <a:r>
              <a:rPr lang="ja-JP" altLang="en-US" sz="3600" dirty="0" smtClean="0">
                <a:ea typeface="ＭＳ Ｐゴシック" pitchFamily="34" charset="-128"/>
              </a:rPr>
              <a:t>“</a:t>
            </a:r>
            <a:r>
              <a:rPr lang="en-US" altLang="ja-JP" sz="3600" dirty="0" smtClean="0">
                <a:ea typeface="ＭＳ Ｐゴシック" pitchFamily="34" charset="-128"/>
              </a:rPr>
              <a:t>Official</a:t>
            </a:r>
            <a:r>
              <a:rPr lang="ja-JP" altLang="en-US" sz="3600" dirty="0" smtClean="0">
                <a:ea typeface="ＭＳ Ｐゴシック" pitchFamily="34" charset="-128"/>
              </a:rPr>
              <a:t>”</a:t>
            </a:r>
            <a:r>
              <a:rPr lang="en-US" altLang="ja-JP" sz="3600" dirty="0" smtClean="0">
                <a:ea typeface="ＭＳ Ｐゴシック" pitchFamily="34" charset="-128"/>
              </a:rPr>
              <a:t> Written Curriculum must not represent more than 80% of the instructional time!</a:t>
            </a:r>
            <a:endParaRPr lang="en-US" sz="3600" dirty="0" smtClean="0">
              <a:ea typeface="ＭＳ Ｐゴシック" pitchFamily="34" charset="-128"/>
            </a:endParaRPr>
          </a:p>
        </p:txBody>
      </p:sp>
    </p:spTree>
    <p:extLst>
      <p:ext uri="{BB962C8B-B14F-4D97-AF65-F5344CB8AC3E}">
        <p14:creationId xmlns:p14="http://schemas.microsoft.com/office/powerpoint/2010/main" val="1177851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74ED4F43-AA21-4CF1-9C05-46D883E1165D}" type="slidenum">
              <a:rPr lang="en-US" smtClean="0"/>
              <a:pPr/>
              <a:t>2</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charset="0"/>
              </a:rPr>
              <a:t>Essential Questions</a:t>
            </a:r>
          </a:p>
        </p:txBody>
      </p:sp>
      <p:sp>
        <p:nvSpPr>
          <p:cNvPr id="4100" name="Rectangle 3"/>
          <p:cNvSpPr>
            <a:spLocks noGrp="1" noChangeArrowheads="1"/>
          </p:cNvSpPr>
          <p:nvPr>
            <p:ph type="body" idx="1"/>
          </p:nvPr>
        </p:nvSpPr>
        <p:spPr>
          <a:xfrm>
            <a:off x="685800" y="1600200"/>
            <a:ext cx="7772400" cy="4876800"/>
          </a:xfrm>
        </p:spPr>
        <p:txBody>
          <a:bodyPr/>
          <a:lstStyle/>
          <a:p>
            <a:pPr eaLnBrk="1" hangingPunct="1">
              <a:lnSpc>
                <a:spcPct val="90000"/>
              </a:lnSpc>
            </a:pPr>
            <a:r>
              <a:rPr lang="en-US" dirty="0" smtClean="0"/>
              <a:t>What is curriculum?</a:t>
            </a:r>
          </a:p>
          <a:p>
            <a:pPr eaLnBrk="1" hangingPunct="1">
              <a:lnSpc>
                <a:spcPct val="90000"/>
              </a:lnSpc>
            </a:pPr>
            <a:r>
              <a:rPr lang="en-US" dirty="0" smtClean="0"/>
              <a:t>Why do we need to have a written curriculum?</a:t>
            </a:r>
          </a:p>
          <a:p>
            <a:pPr eaLnBrk="1" hangingPunct="1">
              <a:lnSpc>
                <a:spcPct val="90000"/>
              </a:lnSpc>
            </a:pPr>
            <a:r>
              <a:rPr lang="en-US" dirty="0" smtClean="0"/>
              <a:t>What are the resources and tools available on the SAS Portal to support curriculum alignment and student achievement?</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7135">
            <a:off x="5791200" y="4114800"/>
            <a:ext cx="1376363"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203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mtClean="0">
                <a:effectLst>
                  <a:outerShdw blurRad="38100" dist="38100" dir="2700000" algn="tl">
                    <a:srgbClr val="C0C0C0"/>
                  </a:outerShdw>
                </a:effectLst>
                <a:ea typeface="ＭＳ Ｐゴシック" pitchFamily="34" charset="-128"/>
              </a:rPr>
              <a:t>Three Dimensions of Alignment</a:t>
            </a:r>
          </a:p>
        </p:txBody>
      </p:sp>
      <p:sp>
        <p:nvSpPr>
          <p:cNvPr id="236546" name="Content Placeholder 2"/>
          <p:cNvSpPr>
            <a:spLocks noGrp="1"/>
          </p:cNvSpPr>
          <p:nvPr>
            <p:ph idx="1"/>
          </p:nvPr>
        </p:nvSpPr>
        <p:spPr>
          <a:xfrm>
            <a:off x="609600" y="1752600"/>
            <a:ext cx="7874000" cy="4373563"/>
          </a:xfrm>
        </p:spPr>
        <p:txBody>
          <a:bodyPr>
            <a:normAutofit lnSpcReduction="10000"/>
          </a:bodyPr>
          <a:lstStyle/>
          <a:p>
            <a:pPr eaLnBrk="1" hangingPunct="1">
              <a:buClr>
                <a:srgbClr val="00B0F0"/>
              </a:buClr>
            </a:pPr>
            <a:r>
              <a:rPr lang="en-US" dirty="0" smtClean="0">
                <a:ea typeface="ＭＳ Ｐゴシック" pitchFamily="34" charset="-128"/>
              </a:rPr>
              <a:t>CONTENT:  The topics and concepts included in the written curriculum, instruction, and assessments. (Examples: Cells, addition)</a:t>
            </a:r>
          </a:p>
          <a:p>
            <a:pPr eaLnBrk="1" hangingPunct="1">
              <a:buClr>
                <a:srgbClr val="00B0F0"/>
              </a:buClr>
            </a:pPr>
            <a:r>
              <a:rPr lang="en-US" dirty="0" smtClean="0">
                <a:ea typeface="ＭＳ Ｐゴシック" pitchFamily="34" charset="-128"/>
              </a:rPr>
              <a:t>CONTEXT:  The situation or format that is used as the means to provide the content. (Examples: Simulations, real world, online)</a:t>
            </a:r>
          </a:p>
          <a:p>
            <a:pPr eaLnBrk="1" hangingPunct="1">
              <a:buClr>
                <a:srgbClr val="00B0F0"/>
              </a:buClr>
            </a:pPr>
            <a:r>
              <a:rPr lang="en-US" dirty="0" smtClean="0">
                <a:ea typeface="ＭＳ Ｐゴシック" pitchFamily="34" charset="-128"/>
              </a:rPr>
              <a:t>COGNITIVE TYPE:  The type of mental processes required to learn the topics and concepts and demonstrate understanding (Examples: Bloom</a:t>
            </a:r>
            <a:r>
              <a:rPr lang="ja-JP" altLang="en-US" dirty="0" smtClean="0">
                <a:ea typeface="ＭＳ Ｐゴシック" pitchFamily="34" charset="-128"/>
              </a:rPr>
              <a:t>’</a:t>
            </a:r>
            <a:r>
              <a:rPr lang="en-US" altLang="ja-JP" dirty="0" smtClean="0">
                <a:ea typeface="ＭＳ Ｐゴシック" pitchFamily="34" charset="-128"/>
              </a:rPr>
              <a:t>s Taxonomy, Webb</a:t>
            </a:r>
            <a:r>
              <a:rPr lang="ja-JP" altLang="en-US" dirty="0" smtClean="0">
                <a:ea typeface="ＭＳ Ｐゴシック" pitchFamily="34" charset="-128"/>
              </a:rPr>
              <a:t>’</a:t>
            </a:r>
            <a:r>
              <a:rPr lang="en-US" altLang="ja-JP" dirty="0" smtClean="0">
                <a:ea typeface="ＭＳ Ｐゴシック" pitchFamily="34" charset="-128"/>
              </a:rPr>
              <a:t>s Depth of Knowledge)</a:t>
            </a:r>
            <a:endParaRPr lang="en-US" dirty="0" smtClean="0">
              <a:ea typeface="ＭＳ Ｐゴシック" pitchFamily="34" charset="-128"/>
            </a:endParaRPr>
          </a:p>
        </p:txBody>
      </p:sp>
    </p:spTree>
    <p:extLst>
      <p:ext uri="{BB962C8B-B14F-4D97-AF65-F5344CB8AC3E}">
        <p14:creationId xmlns:p14="http://schemas.microsoft.com/office/powerpoint/2010/main" val="1547974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24788" cy="1017588"/>
          </a:xfrm>
        </p:spPr>
        <p:txBody>
          <a:bodyPr/>
          <a:lstStyle/>
          <a:p>
            <a:pPr algn="ctr" eaLnBrk="1" hangingPunct="1"/>
            <a:r>
              <a:rPr lang="en-US" smtClean="0">
                <a:effectLst>
                  <a:outerShdw blurRad="38100" dist="38100" dir="2700000" algn="tl">
                    <a:srgbClr val="C0C0C0"/>
                  </a:outerShdw>
                </a:effectLst>
                <a:ea typeface="ＭＳ Ｐゴシック" pitchFamily="34" charset="-128"/>
              </a:rPr>
              <a:t>Two Levels of Alignment</a:t>
            </a:r>
          </a:p>
        </p:txBody>
      </p:sp>
      <p:sp>
        <p:nvSpPr>
          <p:cNvPr id="237570" name="Content Placeholder 2"/>
          <p:cNvSpPr>
            <a:spLocks noGrp="1"/>
          </p:cNvSpPr>
          <p:nvPr>
            <p:ph idx="1"/>
          </p:nvPr>
        </p:nvSpPr>
        <p:spPr>
          <a:xfrm>
            <a:off x="533400" y="1752600"/>
            <a:ext cx="7950200" cy="4648200"/>
          </a:xfrm>
        </p:spPr>
        <p:txBody>
          <a:bodyPr>
            <a:normAutofit fontScale="92500" lnSpcReduction="10000"/>
          </a:bodyPr>
          <a:lstStyle/>
          <a:p>
            <a:pPr marL="457200" indent="-457200" eaLnBrk="1" hangingPunct="1">
              <a:buClr>
                <a:srgbClr val="00B0F0"/>
              </a:buClr>
              <a:buFont typeface="Calisto MT" pitchFamily="18" charset="0"/>
              <a:buAutoNum type="arabicPeriod"/>
            </a:pPr>
            <a:r>
              <a:rPr lang="en-US" dirty="0" smtClean="0">
                <a:ea typeface="ＭＳ Ｐゴシック" pitchFamily="34" charset="-128"/>
              </a:rPr>
              <a:t>TOPOLOGICAL (Surface)</a:t>
            </a:r>
          </a:p>
          <a:p>
            <a:pPr marL="752475" lvl="1" indent="-457200" eaLnBrk="1" hangingPunct="1">
              <a:buClr>
                <a:srgbClr val="00B0F0"/>
              </a:buClr>
              <a:buFont typeface="Arial" pitchFamily="34" charset="0"/>
              <a:buChar char="•"/>
            </a:pPr>
            <a:r>
              <a:rPr lang="en-US" dirty="0" smtClean="0">
                <a:ea typeface="ＭＳ Ｐゴシック" pitchFamily="34" charset="-128"/>
              </a:rPr>
              <a:t>A generic </a:t>
            </a:r>
            <a:r>
              <a:rPr lang="ja-JP" altLang="en-US" dirty="0" smtClean="0">
                <a:ea typeface="ＭＳ Ｐゴシック" pitchFamily="34" charset="-128"/>
              </a:rPr>
              <a:t>“</a:t>
            </a:r>
            <a:r>
              <a:rPr lang="en-US" altLang="ja-JP" dirty="0" smtClean="0">
                <a:ea typeface="ＭＳ Ｐゴシック" pitchFamily="34" charset="-128"/>
              </a:rPr>
              <a:t>match</a:t>
            </a:r>
            <a:r>
              <a:rPr lang="ja-JP" altLang="en-US" dirty="0" smtClean="0">
                <a:ea typeface="ＭＳ Ｐゴシック" pitchFamily="34" charset="-128"/>
              </a:rPr>
              <a:t>”</a:t>
            </a:r>
            <a:r>
              <a:rPr lang="en-US" altLang="ja-JP" dirty="0" smtClean="0">
                <a:ea typeface="ＭＳ Ｐゴシック" pitchFamily="34" charset="-128"/>
              </a:rPr>
              <a:t> between curriculum, instruction, and assessment content with some sequencing considerations.</a:t>
            </a:r>
          </a:p>
          <a:p>
            <a:pPr marL="752475" lvl="1" indent="-457200" eaLnBrk="1" hangingPunct="1">
              <a:buClr>
                <a:srgbClr val="00B0F0"/>
              </a:buClr>
              <a:buFont typeface="Arial" pitchFamily="34" charset="0"/>
              <a:buChar char="•"/>
            </a:pPr>
            <a:r>
              <a:rPr lang="en-US" dirty="0" smtClean="0">
                <a:ea typeface="ＭＳ Ｐゴシック" pitchFamily="34" charset="-128"/>
              </a:rPr>
              <a:t>A generic </a:t>
            </a:r>
            <a:r>
              <a:rPr lang="ja-JP" altLang="en-US" dirty="0" smtClean="0">
                <a:ea typeface="ＭＳ Ｐゴシック" pitchFamily="34" charset="-128"/>
              </a:rPr>
              <a:t>“</a:t>
            </a:r>
            <a:r>
              <a:rPr lang="en-US" altLang="ja-JP" dirty="0" smtClean="0">
                <a:ea typeface="ＭＳ Ｐゴシック" pitchFamily="34" charset="-128"/>
              </a:rPr>
              <a:t>match</a:t>
            </a:r>
            <a:r>
              <a:rPr lang="ja-JP" altLang="en-US" dirty="0" smtClean="0">
                <a:ea typeface="ＭＳ Ｐゴシック" pitchFamily="34" charset="-128"/>
              </a:rPr>
              <a:t>”</a:t>
            </a:r>
            <a:r>
              <a:rPr lang="en-US" altLang="ja-JP" dirty="0" smtClean="0">
                <a:ea typeface="ＭＳ Ｐゴシック" pitchFamily="34" charset="-128"/>
              </a:rPr>
              <a:t> in context – the test format is embedded in classroom situations through methods such as </a:t>
            </a:r>
            <a:r>
              <a:rPr lang="ja-JP" altLang="en-US" dirty="0" smtClean="0">
                <a:ea typeface="ＭＳ Ｐゴシック" pitchFamily="34" charset="-128"/>
              </a:rPr>
              <a:t>“</a:t>
            </a:r>
            <a:r>
              <a:rPr lang="en-US" altLang="ja-JP" dirty="0" smtClean="0">
                <a:ea typeface="ＭＳ Ｐゴシック" pitchFamily="34" charset="-128"/>
              </a:rPr>
              <a:t>test review</a:t>
            </a:r>
            <a:r>
              <a:rPr lang="ja-JP" altLang="en-US" dirty="0" smtClean="0">
                <a:ea typeface="ＭＳ Ｐゴシック" pitchFamily="34" charset="-128"/>
              </a:rPr>
              <a:t>”</a:t>
            </a:r>
            <a:r>
              <a:rPr lang="en-US" altLang="ja-JP" dirty="0" smtClean="0">
                <a:ea typeface="ＭＳ Ｐゴシック" pitchFamily="34" charset="-128"/>
              </a:rPr>
              <a:t> and </a:t>
            </a:r>
            <a:r>
              <a:rPr lang="ja-JP" altLang="en-US" dirty="0" smtClean="0">
                <a:ea typeface="ＭＳ Ｐゴシック" pitchFamily="34" charset="-128"/>
              </a:rPr>
              <a:t>“</a:t>
            </a:r>
            <a:r>
              <a:rPr lang="en-US" altLang="ja-JP" dirty="0" smtClean="0">
                <a:ea typeface="ＭＳ Ｐゴシック" pitchFamily="34" charset="-128"/>
              </a:rPr>
              <a:t>test prep.</a:t>
            </a:r>
            <a:r>
              <a:rPr lang="ja-JP" altLang="en-US" dirty="0" smtClean="0">
                <a:ea typeface="ＭＳ Ｐゴシック" pitchFamily="34" charset="-128"/>
              </a:rPr>
              <a:t>”</a:t>
            </a:r>
            <a:endParaRPr lang="en-US" altLang="ja-JP" dirty="0" smtClean="0">
              <a:ea typeface="ＭＳ Ｐゴシック" pitchFamily="34" charset="-128"/>
            </a:endParaRPr>
          </a:p>
          <a:p>
            <a:pPr marL="457200" indent="-457200" eaLnBrk="1" hangingPunct="1">
              <a:buClr>
                <a:srgbClr val="00B0F0"/>
              </a:buClr>
              <a:buFont typeface="Calisto MT" pitchFamily="18" charset="0"/>
              <a:buAutoNum type="arabicPeriod"/>
            </a:pPr>
            <a:r>
              <a:rPr lang="en-US" dirty="0" smtClean="0">
                <a:ea typeface="ＭＳ Ｐゴシック" pitchFamily="34" charset="-128"/>
              </a:rPr>
              <a:t>DEEP</a:t>
            </a:r>
          </a:p>
          <a:p>
            <a:pPr marL="752475" lvl="1" indent="-457200" eaLnBrk="1" hangingPunct="1">
              <a:buClr>
                <a:srgbClr val="00B0F0"/>
              </a:buClr>
              <a:buFont typeface="Arial" pitchFamily="34" charset="0"/>
              <a:buChar char="•"/>
            </a:pPr>
            <a:r>
              <a:rPr lang="en-US" dirty="0" smtClean="0">
                <a:ea typeface="ＭＳ Ｐゴシック" pitchFamily="34" charset="-128"/>
              </a:rPr>
              <a:t>Congruence of curriculum, instruction, and assessment is achieved through intentional alignment content, context, and cognitive type.</a:t>
            </a:r>
          </a:p>
          <a:p>
            <a:pPr marL="752475" lvl="1" indent="-457200" eaLnBrk="1" hangingPunct="1">
              <a:buClr>
                <a:srgbClr val="00B0F0"/>
              </a:buClr>
              <a:buFont typeface="Arial" pitchFamily="34" charset="0"/>
              <a:buChar char="•"/>
            </a:pPr>
            <a:r>
              <a:rPr lang="en-US" dirty="0" smtClean="0">
                <a:ea typeface="ＭＳ Ｐゴシック" pitchFamily="34" charset="-128"/>
              </a:rPr>
              <a:t>Students have maximum familiarity with the content, context, and cognitive type, which ensures the highest degree of transfer.</a:t>
            </a:r>
          </a:p>
        </p:txBody>
      </p:sp>
    </p:spTree>
    <p:extLst>
      <p:ext uri="{BB962C8B-B14F-4D97-AF65-F5344CB8AC3E}">
        <p14:creationId xmlns:p14="http://schemas.microsoft.com/office/powerpoint/2010/main" val="2050517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mtClean="0">
                <a:effectLst>
                  <a:outerShdw blurRad="38100" dist="38100" dir="2700000" algn="tl">
                    <a:srgbClr val="C0C0C0"/>
                  </a:outerShdw>
                </a:effectLst>
                <a:ea typeface="ＭＳ Ｐゴシック" pitchFamily="34" charset="-128"/>
              </a:rPr>
              <a:t>Articulation</a:t>
            </a:r>
          </a:p>
        </p:txBody>
      </p:sp>
      <p:graphicFrame>
        <p:nvGraphicFramePr>
          <p:cNvPr id="4" name="Content Placeholder 3"/>
          <p:cNvGraphicFramePr>
            <a:graphicFrameLocks noGrp="1"/>
          </p:cNvGraphicFramePr>
          <p:nvPr>
            <p:ph idx="1"/>
          </p:nvPr>
        </p:nvGraphicFramePr>
        <p:xfrm>
          <a:off x="457200" y="2057400"/>
          <a:ext cx="8229600" cy="4572000"/>
        </p:xfrm>
        <a:graphic>
          <a:graphicData uri="http://schemas.openxmlformats.org/drawingml/2006/table">
            <a:tbl>
              <a:tblPr/>
              <a:tblGrid>
                <a:gridCol w="2743200"/>
                <a:gridCol w="2743200"/>
                <a:gridCol w="2743200"/>
              </a:tblGrid>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sto MT" charset="0"/>
                          <a:ea typeface="ＭＳ Ｐゴシック" charset="0"/>
                          <a:cs typeface="ＭＳ Ｐゴシック" charset="0"/>
                        </a:rPr>
                        <a:t>Idiosyncratic</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sto MT" charset="0"/>
                          <a:ea typeface="ＭＳ Ｐゴシック" charset="0"/>
                          <a:cs typeface="ＭＳ Ｐゴシック" charset="0"/>
                        </a:rPr>
                        <a:t>Upward Alignment</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F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sto MT" charset="0"/>
                          <a:ea typeface="ＭＳ Ｐゴシック" charset="0"/>
                          <a:cs typeface="ＭＳ Ｐゴシック" charset="0"/>
                        </a:rPr>
                        <a:t>Articulated &amp; Coordinated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FE7E7"/>
                    </a:solidFill>
                  </a:tcPr>
                </a:tc>
              </a:tr>
              <a:tr h="3783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10    12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K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E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sto MT" charset="0"/>
                          <a:ea typeface="ＭＳ Ｐゴシック" charset="0"/>
                          <a:cs typeface="ＭＳ Ｐゴシック" charset="0"/>
                        </a:rPr>
                        <a:t>Do not confuse this with a spiraling curriculum.</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ECBCB"/>
                    </a:solidFill>
                  </a:tcPr>
                </a:tc>
              </a:tr>
            </a:tbl>
          </a:graphicData>
        </a:graphic>
      </p:graphicFrame>
      <p:sp>
        <p:nvSpPr>
          <p:cNvPr id="9" name="Oval 8"/>
          <p:cNvSpPr/>
          <p:nvPr/>
        </p:nvSpPr>
        <p:spPr>
          <a:xfrm>
            <a:off x="2286000" y="3352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0" name="Oval 9"/>
          <p:cNvSpPr/>
          <p:nvPr/>
        </p:nvSpPr>
        <p:spPr>
          <a:xfrm>
            <a:off x="2362200" y="30480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1" name="Oval 10"/>
          <p:cNvSpPr/>
          <p:nvPr/>
        </p:nvSpPr>
        <p:spPr>
          <a:xfrm>
            <a:off x="1447800" y="44196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2" name="Oval 11"/>
          <p:cNvSpPr/>
          <p:nvPr/>
        </p:nvSpPr>
        <p:spPr>
          <a:xfrm>
            <a:off x="1905000" y="35814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3" name="Oval 12"/>
          <p:cNvSpPr/>
          <p:nvPr/>
        </p:nvSpPr>
        <p:spPr>
          <a:xfrm>
            <a:off x="1905000" y="38862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4" name="Oval 13"/>
          <p:cNvSpPr/>
          <p:nvPr/>
        </p:nvSpPr>
        <p:spPr>
          <a:xfrm>
            <a:off x="1600200" y="4114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5" name="Oval 14"/>
          <p:cNvSpPr/>
          <p:nvPr/>
        </p:nvSpPr>
        <p:spPr>
          <a:xfrm>
            <a:off x="2743200" y="3352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6" name="Oval 15"/>
          <p:cNvSpPr/>
          <p:nvPr/>
        </p:nvSpPr>
        <p:spPr>
          <a:xfrm>
            <a:off x="1676400" y="47244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7" name="Oval 16"/>
          <p:cNvSpPr/>
          <p:nvPr/>
        </p:nvSpPr>
        <p:spPr>
          <a:xfrm>
            <a:off x="1219200" y="49530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8" name="Oval 17"/>
          <p:cNvSpPr/>
          <p:nvPr/>
        </p:nvSpPr>
        <p:spPr>
          <a:xfrm>
            <a:off x="1066800" y="5257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9" name="Oval 18"/>
          <p:cNvSpPr/>
          <p:nvPr/>
        </p:nvSpPr>
        <p:spPr>
          <a:xfrm>
            <a:off x="1066800" y="55626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0" name="Oval 19"/>
          <p:cNvSpPr/>
          <p:nvPr/>
        </p:nvSpPr>
        <p:spPr>
          <a:xfrm>
            <a:off x="838200" y="57912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1" name="Oval 20"/>
          <p:cNvSpPr/>
          <p:nvPr/>
        </p:nvSpPr>
        <p:spPr>
          <a:xfrm>
            <a:off x="609600" y="60960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2" name="Oval 21"/>
          <p:cNvSpPr/>
          <p:nvPr/>
        </p:nvSpPr>
        <p:spPr>
          <a:xfrm>
            <a:off x="4419600" y="30480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3" name="Oval 22"/>
          <p:cNvSpPr/>
          <p:nvPr/>
        </p:nvSpPr>
        <p:spPr>
          <a:xfrm>
            <a:off x="4419600" y="32766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4" name="Oval 23"/>
          <p:cNvSpPr/>
          <p:nvPr/>
        </p:nvSpPr>
        <p:spPr>
          <a:xfrm>
            <a:off x="4419600" y="35052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5" name="Oval 24"/>
          <p:cNvSpPr/>
          <p:nvPr/>
        </p:nvSpPr>
        <p:spPr>
          <a:xfrm>
            <a:off x="4419600" y="3733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6" name="Oval 25"/>
          <p:cNvSpPr/>
          <p:nvPr/>
        </p:nvSpPr>
        <p:spPr>
          <a:xfrm>
            <a:off x="4419600" y="39624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7" name="Oval 26"/>
          <p:cNvSpPr/>
          <p:nvPr/>
        </p:nvSpPr>
        <p:spPr>
          <a:xfrm>
            <a:off x="4419600" y="41910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8" name="Oval 27"/>
          <p:cNvSpPr/>
          <p:nvPr/>
        </p:nvSpPr>
        <p:spPr>
          <a:xfrm>
            <a:off x="4419600" y="44196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9" name="Oval 28"/>
          <p:cNvSpPr/>
          <p:nvPr/>
        </p:nvSpPr>
        <p:spPr>
          <a:xfrm>
            <a:off x="4419600" y="46482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0" name="Oval 29"/>
          <p:cNvSpPr/>
          <p:nvPr/>
        </p:nvSpPr>
        <p:spPr>
          <a:xfrm>
            <a:off x="4419600" y="4876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1" name="Oval 30"/>
          <p:cNvSpPr/>
          <p:nvPr/>
        </p:nvSpPr>
        <p:spPr>
          <a:xfrm>
            <a:off x="4419600" y="51054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2" name="Oval 31"/>
          <p:cNvSpPr/>
          <p:nvPr/>
        </p:nvSpPr>
        <p:spPr>
          <a:xfrm>
            <a:off x="4419600" y="53340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3" name="Oval 32"/>
          <p:cNvSpPr/>
          <p:nvPr/>
        </p:nvSpPr>
        <p:spPr>
          <a:xfrm>
            <a:off x="4419600" y="55626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4" name="Oval 33"/>
          <p:cNvSpPr/>
          <p:nvPr/>
        </p:nvSpPr>
        <p:spPr>
          <a:xfrm>
            <a:off x="4419600" y="57912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5" name="Oval 34"/>
          <p:cNvSpPr/>
          <p:nvPr/>
        </p:nvSpPr>
        <p:spPr>
          <a:xfrm>
            <a:off x="4419600" y="6019800"/>
            <a:ext cx="381000" cy="38100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cxnSp>
        <p:nvCxnSpPr>
          <p:cNvPr id="37" name="Straight Arrow Connector 36"/>
          <p:cNvCxnSpPr/>
          <p:nvPr/>
        </p:nvCxnSpPr>
        <p:spPr>
          <a:xfrm rot="5400000" flipH="1" flipV="1">
            <a:off x="2324101" y="4762500"/>
            <a:ext cx="32766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6096000" y="3200400"/>
            <a:ext cx="2362200" cy="5334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9" name="Oval 38"/>
          <p:cNvSpPr/>
          <p:nvPr/>
        </p:nvSpPr>
        <p:spPr>
          <a:xfrm>
            <a:off x="6172200" y="3581400"/>
            <a:ext cx="22098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0" name="Oval 39"/>
          <p:cNvSpPr/>
          <p:nvPr/>
        </p:nvSpPr>
        <p:spPr>
          <a:xfrm>
            <a:off x="6248400" y="3886200"/>
            <a:ext cx="20574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1" name="Oval 40"/>
          <p:cNvSpPr/>
          <p:nvPr/>
        </p:nvSpPr>
        <p:spPr>
          <a:xfrm>
            <a:off x="6400800" y="4191000"/>
            <a:ext cx="17526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2" name="Oval 41"/>
          <p:cNvSpPr/>
          <p:nvPr/>
        </p:nvSpPr>
        <p:spPr>
          <a:xfrm>
            <a:off x="6553200" y="4495800"/>
            <a:ext cx="14478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3" name="Oval 42"/>
          <p:cNvSpPr/>
          <p:nvPr/>
        </p:nvSpPr>
        <p:spPr>
          <a:xfrm>
            <a:off x="6705600" y="4800600"/>
            <a:ext cx="11430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4" name="Oval 43"/>
          <p:cNvSpPr/>
          <p:nvPr/>
        </p:nvSpPr>
        <p:spPr>
          <a:xfrm>
            <a:off x="6858000" y="5105400"/>
            <a:ext cx="8382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5" name="Oval 44"/>
          <p:cNvSpPr/>
          <p:nvPr/>
        </p:nvSpPr>
        <p:spPr>
          <a:xfrm>
            <a:off x="7010400" y="5410200"/>
            <a:ext cx="533400" cy="3048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cxnSp>
        <p:nvCxnSpPr>
          <p:cNvPr id="47" name="Straight Connector 46"/>
          <p:cNvCxnSpPr/>
          <p:nvPr/>
        </p:nvCxnSpPr>
        <p:spPr>
          <a:xfrm rot="16200000" flipH="1">
            <a:off x="5600700" y="4076700"/>
            <a:ext cx="22098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endCxn id="44" idx="4"/>
          </p:cNvCxnSpPr>
          <p:nvPr/>
        </p:nvCxnSpPr>
        <p:spPr>
          <a:xfrm rot="5400000">
            <a:off x="6153150" y="4400550"/>
            <a:ext cx="22860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743700" y="4076700"/>
            <a:ext cx="2209800" cy="914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59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r>
              <a:rPr lang="en-US" smtClean="0">
                <a:effectLst>
                  <a:outerShdw blurRad="38100" dist="38100" dir="2700000" algn="tl">
                    <a:srgbClr val="C0C0C0"/>
                  </a:outerShdw>
                </a:effectLst>
                <a:ea typeface="ＭＳ Ｐゴシック" pitchFamily="34" charset="-128"/>
              </a:rPr>
              <a:t>Deciding What</a:t>
            </a:r>
            <a:r>
              <a:rPr lang="ja-JP" altLang="en-US" smtClean="0">
                <a:effectLst>
                  <a:outerShdw blurRad="38100" dist="38100" dir="2700000" algn="tl">
                    <a:srgbClr val="C0C0C0"/>
                  </a:outerShdw>
                </a:effectLst>
                <a:ea typeface="ＭＳ Ｐゴシック" pitchFamily="34" charset="-128"/>
              </a:rPr>
              <a:t>’</a:t>
            </a:r>
            <a:r>
              <a:rPr lang="en-US" altLang="ja-JP" smtClean="0">
                <a:effectLst>
                  <a:outerShdw blurRad="38100" dist="38100" dir="2700000" algn="tl">
                    <a:srgbClr val="C0C0C0"/>
                  </a:outerShdw>
                </a:effectLst>
                <a:ea typeface="ＭＳ Ｐゴシック" pitchFamily="34" charset="-128"/>
              </a:rPr>
              <a:t>s Important &amp; Essential</a:t>
            </a:r>
            <a:endParaRPr lang="en-US" smtClean="0">
              <a:effectLst>
                <a:outerShdw blurRad="38100" dist="38100" dir="2700000" algn="tl">
                  <a:srgbClr val="C0C0C0"/>
                </a:outerShdw>
              </a:effectLst>
              <a:ea typeface="ＭＳ Ｐゴシック" pitchFamily="34" charset="-128"/>
            </a:endParaRPr>
          </a:p>
        </p:txBody>
      </p:sp>
      <p:sp>
        <p:nvSpPr>
          <p:cNvPr id="64514" name="Oval 2"/>
          <p:cNvSpPr>
            <a:spLocks noChangeArrowheads="1"/>
          </p:cNvSpPr>
          <p:nvPr/>
        </p:nvSpPr>
        <p:spPr bwMode="auto">
          <a:xfrm>
            <a:off x="2497138" y="2141538"/>
            <a:ext cx="4005262" cy="3987800"/>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64515" name="Oval 3"/>
          <p:cNvSpPr>
            <a:spLocks noChangeArrowheads="1"/>
          </p:cNvSpPr>
          <p:nvPr/>
        </p:nvSpPr>
        <p:spPr bwMode="auto">
          <a:xfrm>
            <a:off x="3124200" y="2743200"/>
            <a:ext cx="2767013" cy="2732088"/>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64516" name="Oval 4"/>
          <p:cNvSpPr>
            <a:spLocks noChangeArrowheads="1"/>
          </p:cNvSpPr>
          <p:nvPr/>
        </p:nvSpPr>
        <p:spPr bwMode="auto">
          <a:xfrm>
            <a:off x="3657600" y="3200400"/>
            <a:ext cx="1716088" cy="1747838"/>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239621" name="TextBox 7"/>
          <p:cNvSpPr txBox="1">
            <a:spLocks noChangeArrowheads="1"/>
          </p:cNvSpPr>
          <p:nvPr/>
        </p:nvSpPr>
        <p:spPr bwMode="auto">
          <a:xfrm>
            <a:off x="2057400" y="2057400"/>
            <a:ext cx="5181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a:p>
          <a:p>
            <a:endParaRPr lang="en-US" sz="1200"/>
          </a:p>
          <a:p>
            <a:r>
              <a:rPr lang="en-US" sz="1200"/>
              <a:t>                                             Good to Know</a:t>
            </a:r>
          </a:p>
          <a:p>
            <a:endParaRPr lang="en-US" sz="1200"/>
          </a:p>
          <a:p>
            <a:r>
              <a:rPr lang="en-US" sz="1200"/>
              <a:t>                                                 Important</a:t>
            </a:r>
          </a:p>
          <a:p>
            <a:endParaRPr lang="en-US" sz="1200"/>
          </a:p>
          <a:p>
            <a:endParaRPr lang="en-US" sz="1200"/>
          </a:p>
          <a:p>
            <a:r>
              <a:rPr lang="en-US" sz="1200"/>
              <a:t>                                                 Essential</a:t>
            </a:r>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63750"/>
            <a:ext cx="51816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286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r>
              <a:rPr lang="en-US" smtClean="0">
                <a:effectLst>
                  <a:outerShdw blurRad="38100" dist="38100" dir="2700000" algn="tl">
                    <a:srgbClr val="C0C0C0"/>
                  </a:outerShdw>
                </a:effectLst>
                <a:ea typeface="ＭＳ Ｐゴシック" pitchFamily="34" charset="-128"/>
              </a:rPr>
              <a:t>Deciding What</a:t>
            </a:r>
            <a:r>
              <a:rPr lang="ja-JP" altLang="en-US" smtClean="0">
                <a:effectLst>
                  <a:outerShdw blurRad="38100" dist="38100" dir="2700000" algn="tl">
                    <a:srgbClr val="C0C0C0"/>
                  </a:outerShdw>
                </a:effectLst>
                <a:ea typeface="ＭＳ Ｐゴシック" pitchFamily="34" charset="-128"/>
              </a:rPr>
              <a:t>’</a:t>
            </a:r>
            <a:r>
              <a:rPr lang="en-US" altLang="ja-JP" smtClean="0">
                <a:effectLst>
                  <a:outerShdw blurRad="38100" dist="38100" dir="2700000" algn="tl">
                    <a:srgbClr val="C0C0C0"/>
                  </a:outerShdw>
                </a:effectLst>
                <a:ea typeface="ＭＳ Ｐゴシック" pitchFamily="34" charset="-128"/>
              </a:rPr>
              <a:t>s Important &amp; Essential</a:t>
            </a:r>
            <a:endParaRPr lang="en-US" smtClean="0">
              <a:effectLst>
                <a:outerShdw blurRad="38100" dist="38100" dir="2700000" algn="tl">
                  <a:srgbClr val="C0C0C0"/>
                </a:outerShdw>
              </a:effectLst>
              <a:ea typeface="ＭＳ Ｐゴシック" pitchFamily="34" charset="-128"/>
            </a:endParaRPr>
          </a:p>
        </p:txBody>
      </p:sp>
      <p:sp>
        <p:nvSpPr>
          <p:cNvPr id="64514" name="Oval 2"/>
          <p:cNvSpPr>
            <a:spLocks noChangeArrowheads="1"/>
          </p:cNvSpPr>
          <p:nvPr/>
        </p:nvSpPr>
        <p:spPr bwMode="auto">
          <a:xfrm>
            <a:off x="2497138" y="2141538"/>
            <a:ext cx="4005262" cy="3987800"/>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64515" name="Oval 3"/>
          <p:cNvSpPr>
            <a:spLocks noChangeArrowheads="1"/>
          </p:cNvSpPr>
          <p:nvPr/>
        </p:nvSpPr>
        <p:spPr bwMode="auto">
          <a:xfrm>
            <a:off x="2514600" y="2743200"/>
            <a:ext cx="2767013" cy="2732088"/>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64516" name="Oval 4"/>
          <p:cNvSpPr>
            <a:spLocks noChangeArrowheads="1"/>
          </p:cNvSpPr>
          <p:nvPr/>
        </p:nvSpPr>
        <p:spPr bwMode="auto">
          <a:xfrm>
            <a:off x="2514600" y="3200400"/>
            <a:ext cx="1716088" cy="1747838"/>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240645" name="TextBox 6"/>
          <p:cNvSpPr txBox="1">
            <a:spLocks noChangeArrowheads="1"/>
          </p:cNvSpPr>
          <p:nvPr/>
        </p:nvSpPr>
        <p:spPr bwMode="auto">
          <a:xfrm>
            <a:off x="2286000" y="2057400"/>
            <a:ext cx="441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Essential		  Important         Good to Know</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680" y="2111058"/>
            <a:ext cx="441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50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r>
              <a:rPr lang="en-US" smtClean="0">
                <a:effectLst>
                  <a:outerShdw blurRad="38100" dist="38100" dir="2700000" algn="tl">
                    <a:srgbClr val="C0C0C0"/>
                  </a:outerShdw>
                </a:effectLst>
                <a:ea typeface="ＭＳ Ｐゴシック" pitchFamily="34" charset="-128"/>
              </a:rPr>
              <a:t>Deciding What</a:t>
            </a:r>
            <a:r>
              <a:rPr lang="ja-JP" altLang="en-US" smtClean="0">
                <a:effectLst>
                  <a:outerShdw blurRad="38100" dist="38100" dir="2700000" algn="tl">
                    <a:srgbClr val="C0C0C0"/>
                  </a:outerShdw>
                </a:effectLst>
                <a:ea typeface="ＭＳ Ｐゴシック" pitchFamily="34" charset="-128"/>
              </a:rPr>
              <a:t>’</a:t>
            </a:r>
            <a:r>
              <a:rPr lang="en-US" altLang="ja-JP" smtClean="0">
                <a:effectLst>
                  <a:outerShdw blurRad="38100" dist="38100" dir="2700000" algn="tl">
                    <a:srgbClr val="C0C0C0"/>
                  </a:outerShdw>
                </a:effectLst>
                <a:ea typeface="ＭＳ Ｐゴシック" pitchFamily="34" charset="-128"/>
              </a:rPr>
              <a:t>s Important &amp; Essential</a:t>
            </a:r>
            <a:endParaRPr lang="en-US" smtClean="0">
              <a:effectLst>
                <a:outerShdw blurRad="38100" dist="38100" dir="2700000" algn="tl">
                  <a:srgbClr val="C0C0C0"/>
                </a:outerShdw>
              </a:effectLst>
              <a:ea typeface="ＭＳ Ｐゴシック" pitchFamily="34" charset="-128"/>
            </a:endParaRPr>
          </a:p>
        </p:txBody>
      </p:sp>
      <p:sp>
        <p:nvSpPr>
          <p:cNvPr id="64514" name="Oval 2"/>
          <p:cNvSpPr>
            <a:spLocks noChangeArrowheads="1"/>
          </p:cNvSpPr>
          <p:nvPr/>
        </p:nvSpPr>
        <p:spPr bwMode="auto">
          <a:xfrm>
            <a:off x="363538" y="2141538"/>
            <a:ext cx="4005262" cy="3987800"/>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64515" name="Oval 3"/>
          <p:cNvSpPr>
            <a:spLocks noChangeArrowheads="1"/>
          </p:cNvSpPr>
          <p:nvPr/>
        </p:nvSpPr>
        <p:spPr bwMode="auto">
          <a:xfrm>
            <a:off x="381000" y="2743200"/>
            <a:ext cx="2767013" cy="2732088"/>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64516" name="Oval 4"/>
          <p:cNvSpPr>
            <a:spLocks noChangeArrowheads="1"/>
          </p:cNvSpPr>
          <p:nvPr/>
        </p:nvSpPr>
        <p:spPr bwMode="auto">
          <a:xfrm>
            <a:off x="381000" y="3200400"/>
            <a:ext cx="1716088" cy="1747838"/>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241669" name="TextBox 6"/>
          <p:cNvSpPr txBox="1">
            <a:spLocks noChangeArrowheads="1"/>
          </p:cNvSpPr>
          <p:nvPr/>
        </p:nvSpPr>
        <p:spPr bwMode="auto">
          <a:xfrm>
            <a:off x="228600" y="2133600"/>
            <a:ext cx="441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r>
              <a:rPr lang="en-US" sz="1200"/>
              <a:t>     Essential		  Important         Good to Know</a:t>
            </a:r>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p:txBody>
      </p:sp>
      <p:sp>
        <p:nvSpPr>
          <p:cNvPr id="8" name="Oval 2"/>
          <p:cNvSpPr>
            <a:spLocks noChangeArrowheads="1"/>
          </p:cNvSpPr>
          <p:nvPr/>
        </p:nvSpPr>
        <p:spPr bwMode="auto">
          <a:xfrm>
            <a:off x="4648200" y="2133600"/>
            <a:ext cx="4005263" cy="3987800"/>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9" name="Oval 3"/>
          <p:cNvSpPr>
            <a:spLocks noChangeArrowheads="1"/>
          </p:cNvSpPr>
          <p:nvPr/>
        </p:nvSpPr>
        <p:spPr bwMode="auto">
          <a:xfrm>
            <a:off x="4665663" y="2735263"/>
            <a:ext cx="2767012" cy="2732087"/>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10" name="Oval 4"/>
          <p:cNvSpPr>
            <a:spLocks noChangeArrowheads="1"/>
          </p:cNvSpPr>
          <p:nvPr/>
        </p:nvSpPr>
        <p:spPr bwMode="auto">
          <a:xfrm>
            <a:off x="4665663" y="3192463"/>
            <a:ext cx="1717675" cy="1747837"/>
          </a:xfrm>
          <a:prstGeom prst="ellipse">
            <a:avLst/>
          </a:prstGeom>
          <a:solidFill>
            <a:srgbClr val="FFFFFF"/>
          </a:solidFill>
          <a:ln w="19050">
            <a:solidFill>
              <a:srgbClr val="000000"/>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ＭＳ Ｐゴシック" charset="0"/>
              <a:cs typeface="ＭＳ Ｐゴシック" charset="0"/>
            </a:endParaRPr>
          </a:p>
        </p:txBody>
      </p:sp>
      <p:sp>
        <p:nvSpPr>
          <p:cNvPr id="241673" name="TextBox 10"/>
          <p:cNvSpPr txBox="1">
            <a:spLocks noChangeArrowheads="1"/>
          </p:cNvSpPr>
          <p:nvPr/>
        </p:nvSpPr>
        <p:spPr bwMode="auto">
          <a:xfrm>
            <a:off x="4419600" y="2133600"/>
            <a:ext cx="441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r>
              <a:rPr lang="en-US" sz="1200"/>
              <a:t>     Assessed		    Written	          Taught</a:t>
            </a:r>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9" y="2111375"/>
            <a:ext cx="441960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720" y="2111375"/>
            <a:ext cx="441960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874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ctrTitle"/>
          </p:nvPr>
        </p:nvSpPr>
        <p:spPr bwMode="auto">
          <a:xfrm>
            <a:off x="685800" y="968375"/>
            <a:ext cx="7799388" cy="1236663"/>
          </a:xfrm>
        </p:spPr>
        <p:txBody>
          <a:bodyPr/>
          <a:lstStyle/>
          <a:p>
            <a:pPr algn="ctr" eaLnBrk="1" hangingPunct="1"/>
            <a:r>
              <a:rPr lang="en-US" smtClean="0">
                <a:ea typeface="ＭＳ Ｐゴシック" pitchFamily="34" charset="-128"/>
              </a:rPr>
              <a:t>BREAK TIME</a:t>
            </a:r>
          </a:p>
        </p:txBody>
      </p:sp>
    </p:spTree>
    <p:extLst>
      <p:ext uri="{BB962C8B-B14F-4D97-AF65-F5344CB8AC3E}">
        <p14:creationId xmlns:p14="http://schemas.microsoft.com/office/powerpoint/2010/main" val="1551860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C:\Users\jmratka\Desktop\PDE SAS\SAS-logo.png"/>
          <p:cNvPicPr>
            <a:picLocks noGrp="1" noChangeAspect="1" noChangeArrowheads="1"/>
          </p:cNvPicPr>
          <p:nvPr>
            <p:ph type="title"/>
          </p:nvPr>
        </p:nvPicPr>
        <p:blipFill>
          <a:blip r:embed="rId3" cstate="print"/>
          <a:stretch>
            <a:fillRect/>
          </a:stretch>
        </p:blipFill>
        <p:spPr>
          <a:xfrm>
            <a:off x="2252662" y="327025"/>
            <a:ext cx="4638675" cy="1038225"/>
          </a:xfrm>
          <a:noFill/>
        </p:spPr>
      </p:pic>
      <p:sp>
        <p:nvSpPr>
          <p:cNvPr id="8195" name="Rectangle 3"/>
          <p:cNvSpPr>
            <a:spLocks noGrp="1" noChangeArrowheads="1"/>
          </p:cNvSpPr>
          <p:nvPr>
            <p:ph idx="1"/>
          </p:nvPr>
        </p:nvSpPr>
        <p:spPr/>
        <p:txBody>
          <a:bodyPr/>
          <a:lstStyle/>
          <a:p>
            <a:pPr algn="ctr" eaLnBrk="1" hangingPunct="1">
              <a:buFont typeface="Wingdings" pitchFamily="2" charset="2"/>
              <a:buNone/>
            </a:pPr>
            <a:r>
              <a:rPr lang="en-US" sz="2200" dirty="0" smtClean="0"/>
              <a:t>Much research has been conducted as to what makes a great school. There are many intangible components. However, research supports the notion that great schools and school systems tend to have six common elements:</a:t>
            </a:r>
            <a:endParaRPr lang="en-US" sz="1800" dirty="0" smtClean="0"/>
          </a:p>
          <a:p>
            <a:pPr algn="ctr" eaLnBrk="1" hangingPunct="1">
              <a:buFont typeface="Wingdings" pitchFamily="2" charset="2"/>
              <a:buNone/>
            </a:pPr>
            <a:endParaRPr lang="en-US" sz="1800" dirty="0" smtClean="0"/>
          </a:p>
          <a:p>
            <a:pPr algn="ctr" eaLnBrk="1" hangingPunct="1">
              <a:buFont typeface="Wingdings" pitchFamily="2" charset="2"/>
              <a:buNone/>
            </a:pPr>
            <a:r>
              <a:rPr lang="en-US" sz="2000" b="1" dirty="0" smtClean="0"/>
              <a:t>Standards</a:t>
            </a:r>
          </a:p>
          <a:p>
            <a:pPr algn="ctr" eaLnBrk="1" hangingPunct="1">
              <a:buFont typeface="Wingdings" pitchFamily="2" charset="2"/>
              <a:buNone/>
            </a:pPr>
            <a:r>
              <a:rPr lang="en-US" sz="2000" b="1" dirty="0" smtClean="0"/>
              <a:t>Assessments</a:t>
            </a:r>
          </a:p>
          <a:p>
            <a:pPr algn="ctr" eaLnBrk="1" hangingPunct="1">
              <a:buFont typeface="Wingdings" pitchFamily="2" charset="2"/>
              <a:buNone/>
            </a:pPr>
            <a:r>
              <a:rPr lang="en-US" sz="2000" b="1" dirty="0" smtClean="0"/>
              <a:t>Curriculum Framework</a:t>
            </a:r>
          </a:p>
          <a:p>
            <a:pPr algn="ctr" eaLnBrk="1" hangingPunct="1">
              <a:buFont typeface="Wingdings" pitchFamily="2" charset="2"/>
              <a:buNone/>
            </a:pPr>
            <a:r>
              <a:rPr lang="en-US" sz="2000" b="1" dirty="0" smtClean="0"/>
              <a:t>Instruction</a:t>
            </a:r>
          </a:p>
          <a:p>
            <a:pPr algn="ctr" eaLnBrk="1" hangingPunct="1">
              <a:buFont typeface="Wingdings" pitchFamily="2" charset="2"/>
              <a:buNone/>
            </a:pPr>
            <a:r>
              <a:rPr lang="en-US" sz="2000" b="1" dirty="0" smtClean="0"/>
              <a:t>Materials and Resources</a:t>
            </a:r>
            <a:endParaRPr lang="en-US" sz="2000" b="1" dirty="0" smtClean="0">
              <a:solidFill>
                <a:srgbClr val="FF0000"/>
              </a:solidFill>
            </a:endParaRPr>
          </a:p>
          <a:p>
            <a:pPr algn="ctr" eaLnBrk="1" hangingPunct="1">
              <a:buFont typeface="Wingdings" pitchFamily="2" charset="2"/>
              <a:buNone/>
            </a:pPr>
            <a:r>
              <a:rPr lang="en-US" sz="2000" b="1" dirty="0" smtClean="0"/>
              <a:t>Safe and Supportive Schools</a:t>
            </a:r>
          </a:p>
          <a:p>
            <a:pPr eaLnBrk="1" hangingPunct="1">
              <a:buFont typeface="Wingdings" pitchFamily="2" charset="2"/>
              <a:buNone/>
            </a:pPr>
            <a:r>
              <a:rPr lang="en-US" sz="1800" dirty="0" smtClean="0"/>
              <a:t>	</a:t>
            </a:r>
          </a:p>
          <a:p>
            <a:pPr eaLnBrk="1" hangingPunct="1">
              <a:buFont typeface="Wingdings" pitchFamily="2" charset="2"/>
              <a:buNone/>
            </a:pPr>
            <a:endParaRPr lang="en-US" u="sng" dirty="0" smtClean="0"/>
          </a:p>
        </p:txBody>
      </p:sp>
      <p:sp>
        <p:nvSpPr>
          <p:cNvPr id="8194" name="Slide Number Placeholder 5"/>
          <p:cNvSpPr>
            <a:spLocks noGrp="1"/>
          </p:cNvSpPr>
          <p:nvPr>
            <p:ph type="sldNum" sz="quarter" idx="12"/>
          </p:nvPr>
        </p:nvSpPr>
        <p:spPr>
          <a:noFill/>
        </p:spPr>
        <p:txBody>
          <a:bodyPr/>
          <a:lstStyle/>
          <a:p>
            <a:fld id="{1C26094D-570F-4029-89BF-A7D6DEE135C0}" type="slidenum">
              <a:rPr lang="en-US" smtClean="0">
                <a:solidFill>
                  <a:prstClr val="white">
                    <a:shade val="50000"/>
                  </a:prstClr>
                </a:solidFill>
              </a:rPr>
              <a:pPr/>
              <a:t>27</a:t>
            </a:fld>
            <a:endParaRPr lang="en-US" smtClean="0">
              <a:solidFill>
                <a:prstClr val="white">
                  <a:shade val="50000"/>
                </a:prstClr>
              </a:solidFill>
            </a:endParaRPr>
          </a:p>
        </p:txBody>
      </p:sp>
    </p:spTree>
    <p:extLst>
      <p:ext uri="{BB962C8B-B14F-4D97-AF65-F5344CB8AC3E}">
        <p14:creationId xmlns:p14="http://schemas.microsoft.com/office/powerpoint/2010/main" val="3761985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SAS: Standards Aligned System</a:t>
            </a:r>
            <a:endParaRPr lang="en-US" dirty="0"/>
          </a:p>
        </p:txBody>
      </p:sp>
      <p:sp>
        <p:nvSpPr>
          <p:cNvPr id="3" name="Content Placeholder 2"/>
          <p:cNvSpPr>
            <a:spLocks noGrp="1"/>
          </p:cNvSpPr>
          <p:nvPr>
            <p:ph idx="1"/>
          </p:nvPr>
        </p:nvSpPr>
        <p:spPr/>
        <p:txBody>
          <a:bodyPr/>
          <a:lstStyle/>
          <a:p>
            <a:pPr algn="ctr">
              <a:buNone/>
            </a:pPr>
            <a:r>
              <a:rPr lang="en-US" dirty="0" smtClean="0"/>
              <a:t>The Pennsylvania Standards Aligned System (SAS) is a collaborative product of research and good practice that identifies six distinct elements which, if utilized together, will provide schools and districts a common framework for continuous school and district enhancement and improvement.</a:t>
            </a:r>
          </a:p>
          <a:p>
            <a:pPr>
              <a:buNone/>
            </a:pP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28</a:t>
            </a:fld>
            <a:endParaRPr lang="en-US"/>
          </a:p>
        </p:txBody>
      </p:sp>
    </p:spTree>
    <p:extLst>
      <p:ext uri="{BB962C8B-B14F-4D97-AF65-F5344CB8AC3E}">
        <p14:creationId xmlns:p14="http://schemas.microsoft.com/office/powerpoint/2010/main" val="1223093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standards?</a:t>
            </a:r>
            <a:endParaRPr lang="en-US" dirty="0"/>
          </a:p>
        </p:txBody>
      </p:sp>
      <p:sp>
        <p:nvSpPr>
          <p:cNvPr id="3" name="Content Placeholder 2"/>
          <p:cNvSpPr>
            <a:spLocks noGrp="1"/>
          </p:cNvSpPr>
          <p:nvPr>
            <p:ph idx="1"/>
          </p:nvPr>
        </p:nvSpPr>
        <p:spPr/>
        <p:txBody>
          <a:bodyPr/>
          <a:lstStyle/>
          <a:p>
            <a:pPr>
              <a:buClr>
                <a:srgbClr val="00B0F0"/>
              </a:buClr>
            </a:pPr>
            <a:r>
              <a:rPr lang="en-US" sz="3600" dirty="0" smtClean="0"/>
              <a:t>Describe what students should know and be able to do</a:t>
            </a:r>
          </a:p>
          <a:p>
            <a:pPr>
              <a:buClr>
                <a:srgbClr val="00B0F0"/>
              </a:buClr>
            </a:pPr>
            <a:r>
              <a:rPr lang="en-US" sz="3600" dirty="0" smtClean="0"/>
              <a:t>Increase in complexity and sophistication</a:t>
            </a:r>
          </a:p>
          <a:p>
            <a:pPr>
              <a:buClr>
                <a:srgbClr val="00B0F0"/>
              </a:buClr>
            </a:pPr>
            <a:r>
              <a:rPr lang="en-US" sz="3600" dirty="0" smtClean="0"/>
              <a:t>2 places to view standards depending on what you teach</a:t>
            </a:r>
          </a:p>
          <a:p>
            <a:pPr>
              <a:buClr>
                <a:srgbClr val="00B0F0"/>
              </a:buClr>
            </a:pP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29</a:t>
            </a:fld>
            <a:endParaRPr lang="en-US"/>
          </a:p>
        </p:txBody>
      </p:sp>
    </p:spTree>
    <p:extLst>
      <p:ext uri="{BB962C8B-B14F-4D97-AF65-F5344CB8AC3E}">
        <p14:creationId xmlns:p14="http://schemas.microsoft.com/office/powerpoint/2010/main" val="3488808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533400"/>
            <a:ext cx="7824788" cy="941388"/>
          </a:xfrm>
        </p:spPr>
        <p:txBody>
          <a:bodyPr/>
          <a:lstStyle/>
          <a:p>
            <a:pPr algn="ctr" eaLnBrk="1" hangingPunct="1"/>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Please Consider…	</a:t>
            </a:r>
          </a:p>
        </p:txBody>
      </p:sp>
      <p:sp>
        <p:nvSpPr>
          <p:cNvPr id="222210" name="Rectangle 3"/>
          <p:cNvSpPr>
            <a:spLocks noGrp="1" noChangeArrowheads="1"/>
          </p:cNvSpPr>
          <p:nvPr>
            <p:ph idx="1"/>
          </p:nvPr>
        </p:nvSpPr>
        <p:spPr>
          <a:xfrm>
            <a:off x="762000" y="2057400"/>
            <a:ext cx="7874000" cy="3459163"/>
          </a:xfrm>
        </p:spPr>
        <p:txBody>
          <a:bodyPr/>
          <a:lstStyle/>
          <a:p>
            <a:pPr eaLnBrk="1" hangingPunct="1">
              <a:buFont typeface="Wingdings" pitchFamily="2" charset="2"/>
              <a:buNone/>
            </a:pPr>
            <a:r>
              <a:rPr lang="en-US" sz="4400" dirty="0" smtClean="0">
                <a:ea typeface="ＭＳ Ｐゴシック" pitchFamily="34" charset="-128"/>
              </a:rPr>
              <a:t>  Do we need a system of common written curriculum and common assessments that all teachers use with consistency</a:t>
            </a:r>
            <a:r>
              <a:rPr lang="en-US" sz="4400" dirty="0" smtClean="0">
                <a:ea typeface="ＭＳ Ｐゴシック" pitchFamily="34" charset="-128"/>
              </a:rPr>
              <a:t>?  </a:t>
            </a:r>
            <a:r>
              <a:rPr lang="en-US" sz="4400" dirty="0" smtClean="0">
                <a:ea typeface="ＭＳ Ｐゴシック" pitchFamily="34" charset="-128"/>
              </a:rPr>
              <a:t>Why or why not?</a:t>
            </a:r>
            <a:endParaRPr lang="en-US" sz="4400" dirty="0" smtClean="0">
              <a:ea typeface="ＭＳ Ｐゴシック" pitchFamily="34" charset="-128"/>
            </a:endParaRPr>
          </a:p>
          <a:p>
            <a:pPr eaLnBrk="1" hangingPunct="1">
              <a:buFont typeface="Wingdings" pitchFamily="2" charset="2"/>
              <a:buNone/>
            </a:pPr>
            <a:endParaRPr lang="en-US" sz="4400" dirty="0" smtClean="0">
              <a:ea typeface="ＭＳ Ｐゴシック" pitchFamily="34" charset="-128"/>
            </a:endParaRPr>
          </a:p>
          <a:p>
            <a:pPr eaLnBrk="1" hangingPunct="1">
              <a:buFont typeface="Wingdings" pitchFamily="2" charset="2"/>
              <a:buNone/>
            </a:pPr>
            <a:endParaRPr lang="en-US" sz="4400" dirty="0" smtClean="0">
              <a:ea typeface="ＭＳ Ｐゴシック" pitchFamily="34" charset="-128"/>
            </a:endParaRPr>
          </a:p>
        </p:txBody>
      </p:sp>
    </p:spTree>
    <p:extLst>
      <p:ext uri="{BB962C8B-B14F-4D97-AF65-F5344CB8AC3E}">
        <p14:creationId xmlns:p14="http://schemas.microsoft.com/office/powerpoint/2010/main" val="2228747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Overview of </a:t>
            </a:r>
            <a:r>
              <a:rPr lang="en-US" sz="4400" dirty="0" smtClean="0"/>
              <a:t>CCSS Initiative</a:t>
            </a:r>
            <a:endParaRPr lang="en-US" sz="4400" dirty="0"/>
          </a:p>
        </p:txBody>
      </p:sp>
      <p:sp>
        <p:nvSpPr>
          <p:cNvPr id="3" name="Content Placeholder 2"/>
          <p:cNvSpPr>
            <a:spLocks noGrp="1"/>
          </p:cNvSpPr>
          <p:nvPr>
            <p:ph idx="1"/>
          </p:nvPr>
        </p:nvSpPr>
        <p:spPr/>
        <p:txBody>
          <a:bodyPr/>
          <a:lstStyle/>
          <a:p>
            <a:pPr>
              <a:buClr>
                <a:srgbClr val="00B0F0"/>
              </a:buClr>
            </a:pPr>
            <a:r>
              <a:rPr lang="en-US" dirty="0" smtClean="0"/>
              <a:t>State-led and developed</a:t>
            </a:r>
          </a:p>
          <a:p>
            <a:pPr>
              <a:buClr>
                <a:srgbClr val="00B0F0"/>
              </a:buClr>
            </a:pPr>
            <a:r>
              <a:rPr lang="en-US" dirty="0" smtClean="0"/>
              <a:t>Informed by best available evidence and research</a:t>
            </a:r>
          </a:p>
          <a:p>
            <a:pPr>
              <a:buClr>
                <a:srgbClr val="00B0F0"/>
              </a:buClr>
            </a:pPr>
            <a:r>
              <a:rPr lang="en-US" dirty="0" smtClean="0"/>
              <a:t>Reflect aspirations of our children and realities of the classroom</a:t>
            </a:r>
          </a:p>
          <a:p>
            <a:pPr>
              <a:buClr>
                <a:srgbClr val="00B0F0"/>
              </a:buClr>
            </a:pPr>
            <a:r>
              <a:rPr lang="en-US" dirty="0" smtClean="0"/>
              <a:t>Benchmarked to international standards</a:t>
            </a:r>
          </a:p>
          <a:p>
            <a:pPr lvl="1">
              <a:buClr>
                <a:srgbClr val="00B0F0"/>
              </a:buClr>
            </a:pPr>
            <a:r>
              <a:rPr lang="en-US" dirty="0" smtClean="0"/>
              <a:t>Ensures students competitive in emerging global marketplace</a:t>
            </a: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648200"/>
            <a:ext cx="400526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82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On July 1, 2010</a:t>
            </a:r>
            <a:endParaRPr lang="en-US" sz="4400" dirty="0"/>
          </a:p>
        </p:txBody>
      </p:sp>
      <p:sp>
        <p:nvSpPr>
          <p:cNvPr id="3" name="Content Placeholder 2"/>
          <p:cNvSpPr>
            <a:spLocks noGrp="1"/>
          </p:cNvSpPr>
          <p:nvPr>
            <p:ph idx="1"/>
          </p:nvPr>
        </p:nvSpPr>
        <p:spPr/>
        <p:txBody>
          <a:bodyPr/>
          <a:lstStyle/>
          <a:p>
            <a:pPr>
              <a:buClr>
                <a:srgbClr val="00B0F0"/>
              </a:buClr>
            </a:pPr>
            <a:r>
              <a:rPr lang="en-US" dirty="0" smtClean="0"/>
              <a:t>Pennsylvania State Board of Education adopted the CCSS for</a:t>
            </a:r>
          </a:p>
          <a:p>
            <a:pPr lvl="1">
              <a:buClr>
                <a:srgbClr val="00B0F0"/>
              </a:buClr>
            </a:pPr>
            <a:r>
              <a:rPr lang="en-US" dirty="0" smtClean="0"/>
              <a:t>ELA</a:t>
            </a:r>
          </a:p>
          <a:p>
            <a:pPr lvl="1">
              <a:buClr>
                <a:srgbClr val="00B0F0"/>
              </a:buClr>
            </a:pPr>
            <a:r>
              <a:rPr lang="en-US" dirty="0" smtClean="0"/>
              <a:t>Mathematics</a:t>
            </a:r>
          </a:p>
          <a:p>
            <a:pPr>
              <a:buClr>
                <a:srgbClr val="00B0F0"/>
              </a:buClr>
            </a:pPr>
            <a:r>
              <a:rPr lang="en-US" dirty="0" smtClean="0"/>
              <a:t>At that time, 18</a:t>
            </a:r>
            <a:r>
              <a:rPr lang="en-US" baseline="30000" dirty="0" smtClean="0"/>
              <a:t>th</a:t>
            </a:r>
            <a:r>
              <a:rPr lang="en-US" dirty="0" smtClean="0"/>
              <a:t> state to do so</a:t>
            </a:r>
          </a:p>
          <a:p>
            <a:pPr>
              <a:buClr>
                <a:srgbClr val="00B0F0"/>
              </a:buClr>
            </a:pPr>
            <a:r>
              <a:rPr lang="en-US" dirty="0" smtClean="0"/>
              <a:t>Unanimous vote</a:t>
            </a:r>
          </a:p>
          <a:p>
            <a:pPr>
              <a:buClr>
                <a:srgbClr val="00B0F0"/>
              </a:buClr>
            </a:pPr>
            <a:r>
              <a:rPr lang="en-US" dirty="0" smtClean="0"/>
              <a:t>Followed six months </a:t>
            </a:r>
            <a:r>
              <a:rPr lang="en-US" dirty="0" smtClean="0"/>
              <a:t>of careful </a:t>
            </a:r>
            <a:r>
              <a:rPr lang="en-US" dirty="0" smtClean="0"/>
              <a:t>study</a:t>
            </a: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31</a:t>
            </a:fld>
            <a:endParaRPr lang="en-US"/>
          </a:p>
        </p:txBody>
      </p:sp>
    </p:spTree>
    <p:extLst>
      <p:ext uri="{BB962C8B-B14F-4D97-AF65-F5344CB8AC3E}">
        <p14:creationId xmlns:p14="http://schemas.microsoft.com/office/powerpoint/2010/main" val="2729828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133600"/>
            <a:ext cx="8229600" cy="1828800"/>
          </a:xfrm>
        </p:spPr>
        <p:txBody>
          <a:bodyPr>
            <a:normAutofit/>
          </a:bodyPr>
          <a:lstStyle/>
          <a:p>
            <a:r>
              <a:rPr lang="en-US" dirty="0" smtClean="0"/>
              <a:t>Transitioning to the </a:t>
            </a:r>
            <a:br>
              <a:rPr lang="en-US" dirty="0" smtClean="0"/>
            </a:br>
            <a:r>
              <a:rPr lang="en-US" dirty="0" smtClean="0"/>
              <a:t>PA </a:t>
            </a:r>
            <a:r>
              <a:rPr lang="en-US" dirty="0" smtClean="0"/>
              <a:t>Core </a:t>
            </a:r>
            <a:r>
              <a:rPr lang="en-US" dirty="0" smtClean="0"/>
              <a:t>Standards</a:t>
            </a:r>
            <a:endParaRPr lang="en-US" dirty="0"/>
          </a:p>
        </p:txBody>
      </p:sp>
      <p:sp>
        <p:nvSpPr>
          <p:cNvPr id="3" name="Slide Number Placeholder 2"/>
          <p:cNvSpPr>
            <a:spLocks noGrp="1"/>
          </p:cNvSpPr>
          <p:nvPr>
            <p:ph type="sldNum" sz="quarter" idx="12"/>
          </p:nvPr>
        </p:nvSpPr>
        <p:spPr/>
        <p:txBody>
          <a:bodyPr/>
          <a:lstStyle/>
          <a:p>
            <a:fld id="{5D71C6C1-8875-4C62-A384-ABB0E7F0D99D}" type="slidenum">
              <a:rPr lang="en-US" smtClean="0"/>
              <a:pPr/>
              <a:t>32</a:t>
            </a:fld>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2274076"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189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2011</a:t>
            </a:r>
            <a:endParaRPr lang="en-US" dirty="0"/>
          </a:p>
        </p:txBody>
      </p:sp>
      <p:sp>
        <p:nvSpPr>
          <p:cNvPr id="3" name="Content Placeholder 2"/>
          <p:cNvSpPr>
            <a:spLocks noGrp="1"/>
          </p:cNvSpPr>
          <p:nvPr>
            <p:ph idx="1"/>
          </p:nvPr>
        </p:nvSpPr>
        <p:spPr/>
        <p:txBody>
          <a:bodyPr>
            <a:normAutofit/>
          </a:bodyPr>
          <a:lstStyle/>
          <a:p>
            <a:pPr>
              <a:buClr>
                <a:srgbClr val="00B0F0"/>
              </a:buClr>
            </a:pPr>
            <a:r>
              <a:rPr lang="en-US" sz="3600" dirty="0" smtClean="0"/>
              <a:t>Revised Anchors and Eligible Content in Math and Reading in grades 3-8, 11</a:t>
            </a:r>
          </a:p>
          <a:p>
            <a:pPr>
              <a:buClr>
                <a:srgbClr val="00B0F0"/>
              </a:buClr>
            </a:pPr>
            <a:r>
              <a:rPr lang="en-US" sz="3600" dirty="0" smtClean="0"/>
              <a:t>KEEPING same rigor and content</a:t>
            </a:r>
            <a:endParaRPr lang="en-US" sz="36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33</a:t>
            </a:fld>
            <a:endParaRPr lang="en-US"/>
          </a:p>
        </p:txBody>
      </p:sp>
    </p:spTree>
    <p:extLst>
      <p:ext uri="{BB962C8B-B14F-4D97-AF65-F5344CB8AC3E}">
        <p14:creationId xmlns:p14="http://schemas.microsoft.com/office/powerpoint/2010/main" val="1278973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2012</a:t>
            </a:r>
            <a:endParaRPr lang="en-US" dirty="0"/>
          </a:p>
        </p:txBody>
      </p:sp>
      <p:sp>
        <p:nvSpPr>
          <p:cNvPr id="3" name="Content Placeholder 2"/>
          <p:cNvSpPr>
            <a:spLocks noGrp="1"/>
          </p:cNvSpPr>
          <p:nvPr>
            <p:ph idx="1"/>
          </p:nvPr>
        </p:nvSpPr>
        <p:spPr/>
        <p:txBody>
          <a:bodyPr>
            <a:normAutofit/>
          </a:bodyPr>
          <a:lstStyle/>
          <a:p>
            <a:pPr>
              <a:buClr>
                <a:srgbClr val="00B0F0"/>
              </a:buClr>
            </a:pPr>
            <a:r>
              <a:rPr lang="en-US" sz="3600" dirty="0" smtClean="0"/>
              <a:t>Revised </a:t>
            </a:r>
            <a:r>
              <a:rPr lang="en-US" sz="3600" dirty="0" smtClean="0"/>
              <a:t>PA Academic Standards in Reading and Math</a:t>
            </a:r>
          </a:p>
          <a:p>
            <a:pPr>
              <a:buClr>
                <a:srgbClr val="00B0F0"/>
              </a:buClr>
            </a:pPr>
            <a:r>
              <a:rPr lang="en-US" sz="3600" dirty="0" smtClean="0"/>
              <a:t>Created </a:t>
            </a:r>
            <a:r>
              <a:rPr lang="en-US" sz="3600" dirty="0" smtClean="0"/>
              <a:t>set of PA </a:t>
            </a:r>
            <a:r>
              <a:rPr lang="en-US" sz="3600" dirty="0" smtClean="0"/>
              <a:t>Common Core </a:t>
            </a:r>
            <a:r>
              <a:rPr lang="en-US" sz="3600" dirty="0" smtClean="0"/>
              <a:t>Standards</a:t>
            </a:r>
          </a:p>
          <a:p>
            <a:pPr>
              <a:buClr>
                <a:srgbClr val="00B0F0"/>
              </a:buClr>
            </a:pPr>
            <a:r>
              <a:rPr lang="en-US" sz="3600" dirty="0" smtClean="0"/>
              <a:t>Begin development of Common Core aligned PSSA Reading and Math tests</a:t>
            </a:r>
            <a:endParaRPr lang="en-US" sz="36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34</a:t>
            </a:fld>
            <a:endParaRPr lang="en-US"/>
          </a:p>
        </p:txBody>
      </p:sp>
    </p:spTree>
    <p:extLst>
      <p:ext uri="{BB962C8B-B14F-4D97-AF65-F5344CB8AC3E}">
        <p14:creationId xmlns:p14="http://schemas.microsoft.com/office/powerpoint/2010/main" val="2532264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0"/>
            <a:ext cx="8229600" cy="1143000"/>
          </a:xfrm>
        </p:spPr>
        <p:txBody>
          <a:bodyPr/>
          <a:lstStyle/>
          <a:p>
            <a:r>
              <a:rPr lang="en-US" dirty="0" smtClean="0"/>
              <a:t>March 2014</a:t>
            </a:r>
            <a:endParaRPr lang="en-US" dirty="0"/>
          </a:p>
        </p:txBody>
      </p:sp>
      <p:sp>
        <p:nvSpPr>
          <p:cNvPr id="3" name="Content Placeholder 2"/>
          <p:cNvSpPr>
            <a:spLocks noGrp="1"/>
          </p:cNvSpPr>
          <p:nvPr>
            <p:ph idx="1"/>
          </p:nvPr>
        </p:nvSpPr>
        <p:spPr>
          <a:xfrm>
            <a:off x="472440" y="1066800"/>
            <a:ext cx="8229600" cy="4709160"/>
          </a:xfrm>
        </p:spPr>
        <p:txBody>
          <a:bodyPr/>
          <a:lstStyle/>
          <a:p>
            <a:pPr>
              <a:buClr>
                <a:srgbClr val="00B0F0"/>
              </a:buClr>
            </a:pPr>
            <a:r>
              <a:rPr lang="en-US" dirty="0" smtClean="0"/>
              <a:t>PA Core Standards in ELA and Math officially in place as regulation</a:t>
            </a:r>
          </a:p>
          <a:p>
            <a:pPr marL="137160" indent="0">
              <a:buClr>
                <a:srgbClr val="00B0F0"/>
              </a:buClr>
              <a:buNone/>
            </a:pP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03120"/>
            <a:ext cx="7848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273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Features of the </a:t>
            </a:r>
            <a:r>
              <a:rPr lang="en-US" sz="4400" dirty="0" smtClean="0"/>
              <a:t>PA Core Standards</a:t>
            </a:r>
            <a:endParaRPr lang="en-US" sz="4400" dirty="0"/>
          </a:p>
        </p:txBody>
      </p:sp>
      <p:sp>
        <p:nvSpPr>
          <p:cNvPr id="3" name="Content Placeholder 2"/>
          <p:cNvSpPr>
            <a:spLocks noGrp="1"/>
          </p:cNvSpPr>
          <p:nvPr>
            <p:ph idx="1"/>
          </p:nvPr>
        </p:nvSpPr>
        <p:spPr/>
        <p:txBody>
          <a:bodyPr>
            <a:normAutofit lnSpcReduction="10000"/>
          </a:bodyPr>
          <a:lstStyle/>
          <a:p>
            <a:pPr>
              <a:buClr>
                <a:srgbClr val="00B0F0"/>
              </a:buClr>
            </a:pPr>
            <a:r>
              <a:rPr lang="en-US" sz="2800" dirty="0" smtClean="0"/>
              <a:t>Fewer and </a:t>
            </a:r>
            <a:r>
              <a:rPr lang="en-US" dirty="0" smtClean="0"/>
              <a:t>deeper</a:t>
            </a:r>
            <a:endParaRPr lang="en-US" sz="2800" dirty="0" smtClean="0"/>
          </a:p>
          <a:p>
            <a:pPr>
              <a:buClr>
                <a:srgbClr val="00B0F0"/>
              </a:buClr>
            </a:pPr>
            <a:r>
              <a:rPr lang="en-US" sz="2800" dirty="0" smtClean="0"/>
              <a:t>Aligned with college and work expectations</a:t>
            </a:r>
          </a:p>
          <a:p>
            <a:pPr>
              <a:buClr>
                <a:srgbClr val="00B0F0"/>
              </a:buClr>
            </a:pPr>
            <a:r>
              <a:rPr lang="en-US" sz="2800" dirty="0" smtClean="0"/>
              <a:t>Focused and coherent</a:t>
            </a:r>
          </a:p>
          <a:p>
            <a:pPr>
              <a:buClr>
                <a:srgbClr val="00B0F0"/>
              </a:buClr>
            </a:pPr>
            <a:r>
              <a:rPr lang="en-US" sz="2800" dirty="0" smtClean="0"/>
              <a:t>Rigorous content and application of higher-order skills</a:t>
            </a:r>
          </a:p>
          <a:p>
            <a:pPr>
              <a:buClr>
                <a:srgbClr val="00B0F0"/>
              </a:buClr>
            </a:pPr>
            <a:r>
              <a:rPr lang="en-US" sz="2800" dirty="0" smtClean="0"/>
              <a:t>Build upon strengths and lessons of current state standards</a:t>
            </a:r>
          </a:p>
          <a:p>
            <a:pPr>
              <a:buClr>
                <a:srgbClr val="00B0F0"/>
              </a:buClr>
            </a:pPr>
            <a:r>
              <a:rPr lang="en-US" sz="2800" dirty="0" smtClean="0"/>
              <a:t>Emphasize design and delivery of instruction that engages students</a:t>
            </a:r>
            <a:endParaRPr lang="en-US" sz="2800" dirty="0" smtClean="0"/>
          </a:p>
          <a:p>
            <a:pPr>
              <a:buClr>
                <a:srgbClr val="00B0F0"/>
              </a:buClr>
            </a:pPr>
            <a:r>
              <a:rPr lang="en-US" sz="2800" dirty="0" smtClean="0"/>
              <a:t>Research based</a:t>
            </a:r>
            <a:endParaRPr lang="en-US" sz="28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36</a:t>
            </a:fld>
            <a:endParaRPr lang="en-US"/>
          </a:p>
        </p:txBody>
      </p:sp>
    </p:spTree>
    <p:extLst>
      <p:ext uri="{BB962C8B-B14F-4D97-AF65-F5344CB8AC3E}">
        <p14:creationId xmlns:p14="http://schemas.microsoft.com/office/powerpoint/2010/main" val="214057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PA Core Standards Shifts</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5417729"/>
              </p:ext>
            </p:extLst>
          </p:nvPr>
        </p:nvGraphicFramePr>
        <p:xfrm>
          <a:off x="457200" y="1371600"/>
          <a:ext cx="8229600" cy="5029200"/>
        </p:xfrm>
        <a:graphic>
          <a:graphicData uri="http://schemas.openxmlformats.org/drawingml/2006/table">
            <a:tbl>
              <a:tblPr firstRow="1" bandRow="1">
                <a:tableStyleId>{5C22544A-7EE6-4342-B048-85BDC9FD1C3A}</a:tableStyleId>
              </a:tblPr>
              <a:tblGrid>
                <a:gridCol w="4114800"/>
                <a:gridCol w="4114800"/>
              </a:tblGrid>
              <a:tr h="765313">
                <a:tc>
                  <a:txBody>
                    <a:bodyPr/>
                    <a:lstStyle/>
                    <a:p>
                      <a:pPr algn="ctr"/>
                      <a:r>
                        <a:rPr lang="en-US" dirty="0" smtClean="0"/>
                        <a:t>ELA/LITERACY</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MATHEMATICS</a:t>
                      </a:r>
                    </a:p>
                  </a:txBody>
                  <a:tcPr anchor="ctr"/>
                </a:tc>
              </a:tr>
              <a:tr h="1093305">
                <a:tc>
                  <a:txBody>
                    <a:bodyPr/>
                    <a:lstStyle/>
                    <a:p>
                      <a:r>
                        <a:rPr lang="en-US" dirty="0" smtClean="0"/>
                        <a:t>1. Building knowledge through </a:t>
                      </a:r>
                    </a:p>
                    <a:p>
                      <a:r>
                        <a:rPr lang="en-US" dirty="0" smtClean="0"/>
                        <a:t>content-rich nonfiction. </a:t>
                      </a:r>
                    </a:p>
                    <a:p>
                      <a:endParaRPr lang="en-US" dirty="0"/>
                    </a:p>
                  </a:txBody>
                  <a:tcPr/>
                </a:tc>
                <a:tc>
                  <a:txBody>
                    <a:bodyPr/>
                    <a:lstStyle/>
                    <a:p>
                      <a:r>
                        <a:rPr lang="en-US" dirty="0" smtClean="0"/>
                        <a:t>1. Focus strongly where the Standards </a:t>
                      </a:r>
                    </a:p>
                    <a:p>
                      <a:r>
                        <a:rPr lang="en-US" dirty="0" smtClean="0"/>
                        <a:t>focus. </a:t>
                      </a:r>
                    </a:p>
                    <a:p>
                      <a:endParaRPr lang="en-US" dirty="0"/>
                    </a:p>
                  </a:txBody>
                  <a:tcPr/>
                </a:tc>
              </a:tr>
              <a:tr h="1421295">
                <a:tc>
                  <a:txBody>
                    <a:bodyPr/>
                    <a:lstStyle/>
                    <a:p>
                      <a:r>
                        <a:rPr lang="en-US" dirty="0" smtClean="0"/>
                        <a:t>2. Reading, writing and speaking </a:t>
                      </a:r>
                    </a:p>
                    <a:p>
                      <a:r>
                        <a:rPr lang="en-US" dirty="0" smtClean="0"/>
                        <a:t>grounded in evidence from text, </a:t>
                      </a:r>
                    </a:p>
                    <a:p>
                      <a:r>
                        <a:rPr lang="en-US" dirty="0" smtClean="0"/>
                        <a:t>both literary and informational text. </a:t>
                      </a:r>
                    </a:p>
                    <a:p>
                      <a:endParaRPr lang="en-US" dirty="0"/>
                    </a:p>
                  </a:txBody>
                  <a:tcPr/>
                </a:tc>
                <a:tc>
                  <a:txBody>
                    <a:bodyPr/>
                    <a:lstStyle/>
                    <a:p>
                      <a:r>
                        <a:rPr lang="en-US" dirty="0" smtClean="0"/>
                        <a:t>2. Coherence: Think across grades, </a:t>
                      </a:r>
                    </a:p>
                    <a:p>
                      <a:r>
                        <a:rPr lang="en-US" dirty="0" smtClean="0"/>
                        <a:t>and link to major topics within </a:t>
                      </a:r>
                    </a:p>
                    <a:p>
                      <a:r>
                        <a:rPr lang="en-US" dirty="0" smtClean="0"/>
                        <a:t>grades. </a:t>
                      </a:r>
                    </a:p>
                    <a:p>
                      <a:endParaRPr lang="en-US" dirty="0"/>
                    </a:p>
                  </a:txBody>
                  <a:tcPr/>
                </a:tc>
              </a:tr>
              <a:tr h="1749287">
                <a:tc>
                  <a:txBody>
                    <a:bodyPr/>
                    <a:lstStyle/>
                    <a:p>
                      <a:r>
                        <a:rPr lang="en-US" dirty="0" smtClean="0"/>
                        <a:t>3. Regular practice with complex text </a:t>
                      </a:r>
                    </a:p>
                    <a:p>
                      <a:r>
                        <a:rPr lang="en-US" dirty="0" smtClean="0"/>
                        <a:t>and its academic language. </a:t>
                      </a:r>
                    </a:p>
                    <a:p>
                      <a:endParaRPr lang="en-US" dirty="0"/>
                    </a:p>
                  </a:txBody>
                  <a:tcPr/>
                </a:tc>
                <a:tc>
                  <a:txBody>
                    <a:bodyPr/>
                    <a:lstStyle/>
                    <a:p>
                      <a:r>
                        <a:rPr lang="en-US" dirty="0" smtClean="0"/>
                        <a:t>3. Rigor: In major topics pursue </a:t>
                      </a:r>
                    </a:p>
                    <a:p>
                      <a:r>
                        <a:rPr lang="en-US" dirty="0" smtClean="0"/>
                        <a:t>conceptual understanding, </a:t>
                      </a:r>
                    </a:p>
                    <a:p>
                      <a:r>
                        <a:rPr lang="en-US" dirty="0" smtClean="0"/>
                        <a:t>procedural skill and fluency, and </a:t>
                      </a:r>
                    </a:p>
                    <a:p>
                      <a:r>
                        <a:rPr lang="en-US" dirty="0" smtClean="0"/>
                        <a:t>application with equal intensity. </a:t>
                      </a:r>
                    </a:p>
                    <a:p>
                      <a:endParaRPr lang="en-US" dirty="0"/>
                    </a:p>
                  </a:txBody>
                  <a:tcPr/>
                </a:tc>
              </a:tr>
            </a:tbl>
          </a:graphicData>
        </a:graphic>
      </p:graphicFrame>
      <p:sp>
        <p:nvSpPr>
          <p:cNvPr id="4" name="Slide Number Placeholder 3"/>
          <p:cNvSpPr>
            <a:spLocks noGrp="1"/>
          </p:cNvSpPr>
          <p:nvPr>
            <p:ph type="sldNum" sz="quarter" idx="12"/>
          </p:nvPr>
        </p:nvSpPr>
        <p:spPr/>
        <p:txBody>
          <a:bodyPr/>
          <a:lstStyle/>
          <a:p>
            <a:fld id="{5D71C6C1-8875-4C62-A384-ABB0E7F0D99D}" type="slidenum">
              <a:rPr lang="en-US" smtClean="0"/>
              <a:pPr/>
              <a:t>37</a:t>
            </a:fld>
            <a:endParaRPr lang="en-US"/>
          </a:p>
        </p:txBody>
      </p:sp>
    </p:spTree>
    <p:extLst>
      <p:ext uri="{BB962C8B-B14F-4D97-AF65-F5344CB8AC3E}">
        <p14:creationId xmlns:p14="http://schemas.microsoft.com/office/powerpoint/2010/main" val="522804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Core Documents Available</a:t>
            </a:r>
            <a:endParaRPr lang="en-US" dirty="0"/>
          </a:p>
        </p:txBody>
      </p:sp>
      <p:sp>
        <p:nvSpPr>
          <p:cNvPr id="3" name="Content Placeholder 2"/>
          <p:cNvSpPr>
            <a:spLocks noGrp="1"/>
          </p:cNvSpPr>
          <p:nvPr>
            <p:ph idx="1"/>
          </p:nvPr>
        </p:nvSpPr>
        <p:spPr/>
        <p:txBody>
          <a:bodyPr>
            <a:normAutofit/>
          </a:bodyPr>
          <a:lstStyle/>
          <a:p>
            <a:pPr>
              <a:buClr>
                <a:srgbClr val="00B0F0"/>
              </a:buClr>
            </a:pPr>
            <a:r>
              <a:rPr lang="en-US" sz="3600" dirty="0" smtClean="0"/>
              <a:t>STANDARDS TAB</a:t>
            </a:r>
          </a:p>
          <a:p>
            <a:pPr lvl="1">
              <a:buClr>
                <a:srgbClr val="00B0F0"/>
              </a:buClr>
            </a:pPr>
            <a:r>
              <a:rPr lang="en-US" sz="3600" dirty="0" smtClean="0"/>
              <a:t>PA CORE STANDARDS TAB</a:t>
            </a:r>
            <a:endParaRPr lang="en-US" sz="3600" dirty="0" smtClean="0"/>
          </a:p>
          <a:p>
            <a:pPr lvl="2">
              <a:buClr>
                <a:srgbClr val="00B0F0"/>
              </a:buClr>
            </a:pPr>
            <a:r>
              <a:rPr lang="en-US" sz="3600" dirty="0" smtClean="0"/>
              <a:t>Crosswalks</a:t>
            </a:r>
            <a:endParaRPr lang="en-US" sz="3600" dirty="0" smtClean="0"/>
          </a:p>
          <a:p>
            <a:pPr lvl="2">
              <a:buClr>
                <a:srgbClr val="00B0F0"/>
              </a:buClr>
            </a:pPr>
            <a:r>
              <a:rPr lang="en-US" sz="3600" dirty="0" smtClean="0"/>
              <a:t>Resources</a:t>
            </a:r>
          </a:p>
          <a:p>
            <a:pPr lvl="2">
              <a:buClr>
                <a:srgbClr val="00B0F0"/>
              </a:buClr>
            </a:pPr>
            <a:r>
              <a:rPr lang="en-US" sz="3600" dirty="0" smtClean="0"/>
              <a:t>Eligible Content</a:t>
            </a:r>
          </a:p>
          <a:p>
            <a:pPr lvl="2">
              <a:buClr>
                <a:srgbClr val="00B0F0"/>
              </a:buClr>
            </a:pPr>
            <a:r>
              <a:rPr lang="en-US" sz="3600" dirty="0" smtClean="0"/>
              <a:t>Emphasis Guides</a:t>
            </a:r>
            <a:endParaRPr lang="en-US" sz="36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38</a:t>
            </a:fld>
            <a:endParaRPr lang="en-US"/>
          </a:p>
        </p:txBody>
      </p:sp>
    </p:spTree>
    <p:extLst>
      <p:ext uri="{BB962C8B-B14F-4D97-AF65-F5344CB8AC3E}">
        <p14:creationId xmlns:p14="http://schemas.microsoft.com/office/powerpoint/2010/main" val="3968615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133600"/>
            <a:ext cx="8229600" cy="1828800"/>
          </a:xfrm>
        </p:spPr>
        <p:txBody>
          <a:bodyPr/>
          <a:lstStyle/>
          <a:p>
            <a:r>
              <a:rPr lang="en-US" dirty="0" smtClean="0"/>
              <a:t>Curriculum framework</a:t>
            </a:r>
            <a:endParaRPr lang="en-US" dirty="0"/>
          </a:p>
        </p:txBody>
      </p:sp>
      <p:sp>
        <p:nvSpPr>
          <p:cNvPr id="3" name="Slide Number Placeholder 2"/>
          <p:cNvSpPr>
            <a:spLocks noGrp="1"/>
          </p:cNvSpPr>
          <p:nvPr>
            <p:ph type="sldNum" sz="quarter" idx="12"/>
          </p:nvPr>
        </p:nvSpPr>
        <p:spPr/>
        <p:txBody>
          <a:bodyPr/>
          <a:lstStyle/>
          <a:p>
            <a:fld id="{5D71C6C1-8875-4C62-A384-ABB0E7F0D99D}" type="slidenum">
              <a:rPr lang="en-US" smtClean="0"/>
              <a:pPr/>
              <a:t>39</a:t>
            </a:fld>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518" y="4267200"/>
            <a:ext cx="2537882" cy="228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136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1000" y="609600"/>
            <a:ext cx="8229600" cy="1143000"/>
          </a:xfrm>
        </p:spPr>
        <p:txBody>
          <a:bodyPr anchor="ctr">
            <a:normAutofit/>
          </a:bodyPr>
          <a:lstStyle/>
          <a:p>
            <a:pPr eaLnBrk="1" hangingPunct="1"/>
            <a:r>
              <a:rPr lang="en-US" dirty="0" smtClean="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We work in transitional times!</a:t>
            </a:r>
          </a:p>
        </p:txBody>
      </p:sp>
      <p:sp>
        <p:nvSpPr>
          <p:cNvPr id="220162" name="Text Placeholder 2"/>
          <p:cNvSpPr>
            <a:spLocks noGrp="1"/>
          </p:cNvSpPr>
          <p:nvPr>
            <p:ph type="body" sz="quarter" idx="10"/>
          </p:nvPr>
        </p:nvSpPr>
        <p:spPr>
          <a:xfrm>
            <a:off x="457200" y="2362200"/>
            <a:ext cx="8229600" cy="3581400"/>
          </a:xfrm>
        </p:spPr>
        <p:txBody>
          <a:bodyPr/>
          <a:lstStyle/>
          <a:p>
            <a:pPr lvl="2" eaLnBrk="1" hangingPunct="1">
              <a:buClr>
                <a:srgbClr val="00B0F0"/>
              </a:buClr>
              <a:buFont typeface="Wingdings" pitchFamily="2" charset="2"/>
              <a:buChar char="Ø"/>
            </a:pPr>
            <a:r>
              <a:rPr lang="en-US" sz="2800" dirty="0" smtClean="0">
                <a:ea typeface="ＭＳ Ｐゴシック" pitchFamily="34" charset="-128"/>
              </a:rPr>
              <a:t>PA Core Standards in Math and ELA</a:t>
            </a:r>
          </a:p>
          <a:p>
            <a:pPr lvl="2" eaLnBrk="1" hangingPunct="1">
              <a:buClr>
                <a:srgbClr val="00B0F0"/>
              </a:buClr>
              <a:buFont typeface="Wingdings" pitchFamily="2" charset="2"/>
              <a:buChar char="Ø"/>
            </a:pPr>
            <a:r>
              <a:rPr lang="en-US" sz="2800" dirty="0" smtClean="0">
                <a:ea typeface="ＭＳ Ｐゴシック" pitchFamily="34" charset="-128"/>
              </a:rPr>
              <a:t>Standards Aligned System</a:t>
            </a:r>
          </a:p>
          <a:p>
            <a:pPr lvl="2" eaLnBrk="1" hangingPunct="1">
              <a:buClr>
                <a:srgbClr val="00B0F0"/>
              </a:buClr>
              <a:buFont typeface="Wingdings" pitchFamily="2" charset="2"/>
              <a:buChar char="Ø"/>
            </a:pPr>
            <a:r>
              <a:rPr lang="en-US" sz="2800" dirty="0" smtClean="0">
                <a:ea typeface="ＭＳ Ｐゴシック" pitchFamily="34" charset="-128"/>
              </a:rPr>
              <a:t>Keystone Exams and new Math and ELA PSSAs</a:t>
            </a:r>
          </a:p>
          <a:p>
            <a:pPr lvl="2" eaLnBrk="1" hangingPunct="1">
              <a:buClr>
                <a:srgbClr val="00B0F0"/>
              </a:buClr>
              <a:buFont typeface="Wingdings" pitchFamily="2" charset="2"/>
              <a:buChar char="Ø"/>
            </a:pPr>
            <a:r>
              <a:rPr lang="en-US" sz="2800" dirty="0" smtClean="0">
                <a:ea typeface="ＭＳ Ｐゴシック" pitchFamily="34" charset="-128"/>
              </a:rPr>
              <a:t>Educator Effectiveness</a:t>
            </a:r>
          </a:p>
          <a:p>
            <a:pPr lvl="2" eaLnBrk="1" hangingPunct="1">
              <a:buClr>
                <a:srgbClr val="00B0F0"/>
              </a:buClr>
              <a:buFont typeface="Wingdings" pitchFamily="2" charset="2"/>
              <a:buChar char="Ø"/>
            </a:pPr>
            <a:r>
              <a:rPr lang="en-US" sz="2800" dirty="0" smtClean="0">
                <a:ea typeface="ＭＳ Ｐゴシック" pitchFamily="34" charset="-128"/>
              </a:rPr>
              <a:t>SLOs</a:t>
            </a:r>
          </a:p>
          <a:p>
            <a:pPr lvl="2" eaLnBrk="1" hangingPunct="1">
              <a:buClr>
                <a:srgbClr val="00B0F0"/>
              </a:buClr>
              <a:buFont typeface="Wingdings" pitchFamily="2" charset="2"/>
              <a:buChar char="Ø"/>
            </a:pPr>
            <a:r>
              <a:rPr lang="en-US" sz="2800" dirty="0" smtClean="0">
                <a:ea typeface="ＭＳ Ｐゴシック" pitchFamily="34" charset="-128"/>
              </a:rPr>
              <a:t>Teacher Specific Reporting</a:t>
            </a:r>
          </a:p>
        </p:txBody>
      </p:sp>
    </p:spTree>
    <p:extLst>
      <p:ext uri="{BB962C8B-B14F-4D97-AF65-F5344CB8AC3E}">
        <p14:creationId xmlns:p14="http://schemas.microsoft.com/office/powerpoint/2010/main" val="348136948"/>
      </p:ext>
    </p:extLst>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Framework</a:t>
            </a:r>
            <a:endParaRPr lang="en-US" dirty="0"/>
          </a:p>
        </p:txBody>
      </p:sp>
      <p:sp>
        <p:nvSpPr>
          <p:cNvPr id="3" name="Content Placeholder 2"/>
          <p:cNvSpPr>
            <a:spLocks noGrp="1"/>
          </p:cNvSpPr>
          <p:nvPr>
            <p:ph idx="1"/>
          </p:nvPr>
        </p:nvSpPr>
        <p:spPr/>
        <p:txBody>
          <a:bodyPr/>
          <a:lstStyle/>
          <a:p>
            <a:pPr>
              <a:buClr>
                <a:srgbClr val="00B0F0"/>
              </a:buClr>
            </a:pPr>
            <a:r>
              <a:rPr lang="en-US" dirty="0" smtClean="0"/>
              <a:t>What is being taught?</a:t>
            </a:r>
          </a:p>
          <a:p>
            <a:pPr>
              <a:buClr>
                <a:srgbClr val="00B0F0"/>
              </a:buClr>
            </a:pPr>
            <a:r>
              <a:rPr lang="en-US" dirty="0" smtClean="0"/>
              <a:t>Includes:</a:t>
            </a:r>
          </a:p>
          <a:p>
            <a:pPr lvl="1">
              <a:buClr>
                <a:srgbClr val="00B0F0"/>
              </a:buClr>
            </a:pPr>
            <a:r>
              <a:rPr lang="en-US" dirty="0" smtClean="0"/>
              <a:t>Big Ideas</a:t>
            </a:r>
          </a:p>
          <a:p>
            <a:pPr lvl="1">
              <a:buClr>
                <a:srgbClr val="00B0F0"/>
              </a:buClr>
            </a:pPr>
            <a:r>
              <a:rPr lang="en-US" dirty="0" smtClean="0"/>
              <a:t>Concepts</a:t>
            </a:r>
          </a:p>
          <a:p>
            <a:pPr lvl="1">
              <a:buClr>
                <a:srgbClr val="00B0F0"/>
              </a:buClr>
            </a:pPr>
            <a:r>
              <a:rPr lang="en-US" dirty="0" smtClean="0"/>
              <a:t>Competencies</a:t>
            </a:r>
          </a:p>
          <a:p>
            <a:pPr lvl="1">
              <a:buClr>
                <a:srgbClr val="00B0F0"/>
              </a:buClr>
            </a:pPr>
            <a:r>
              <a:rPr lang="en-US" dirty="0" smtClean="0"/>
              <a:t>Essential Questions</a:t>
            </a:r>
          </a:p>
          <a:p>
            <a:pPr>
              <a:buClr>
                <a:srgbClr val="00B0F0"/>
              </a:buClr>
            </a:pPr>
            <a:r>
              <a:rPr lang="en-US" dirty="0" smtClean="0"/>
              <a:t>Separate documents for PA Core or PA Academic Standards</a:t>
            </a: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40</a:t>
            </a:fld>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2098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76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p:txBody>
          <a:bodyPr/>
          <a:lstStyle/>
          <a:p>
            <a:pPr>
              <a:buClr>
                <a:srgbClr val="00B0F0"/>
              </a:buClr>
            </a:pPr>
            <a:r>
              <a:rPr lang="en-US" dirty="0" smtClean="0"/>
              <a:t>UNDERSTAND</a:t>
            </a:r>
          </a:p>
          <a:p>
            <a:pPr>
              <a:buClr>
                <a:srgbClr val="00B0F0"/>
              </a:buClr>
            </a:pPr>
            <a:r>
              <a:rPr lang="en-US" dirty="0" smtClean="0"/>
              <a:t>Declarative statements that describe concepts that transcend grade levels.</a:t>
            </a:r>
          </a:p>
          <a:p>
            <a:pPr>
              <a:buClr>
                <a:srgbClr val="00B0F0"/>
              </a:buClr>
            </a:pPr>
            <a:r>
              <a:rPr lang="en-US" dirty="0" smtClean="0"/>
              <a:t>Essential to provide focus on specific content for all students.</a:t>
            </a: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41</a:t>
            </a:fld>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095750"/>
            <a:ext cx="2185987" cy="220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37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p:txBody>
          <a:bodyPr>
            <a:normAutofit/>
          </a:bodyPr>
          <a:lstStyle/>
          <a:p>
            <a:pPr>
              <a:buClr>
                <a:srgbClr val="00B0F0"/>
              </a:buClr>
            </a:pPr>
            <a:r>
              <a:rPr lang="en-US" sz="4000" dirty="0" smtClean="0"/>
              <a:t>WHAT</a:t>
            </a:r>
          </a:p>
          <a:p>
            <a:pPr>
              <a:buClr>
                <a:srgbClr val="00B0F0"/>
              </a:buClr>
            </a:pPr>
            <a:r>
              <a:rPr lang="en-US" sz="4000" dirty="0" smtClean="0"/>
              <a:t>Key knowledge as result of instruction specific to grade level</a:t>
            </a:r>
            <a:endParaRPr lang="en-US" sz="40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42</a:t>
            </a:fld>
            <a:endParaRPr lang="en-US"/>
          </a:p>
        </p:txBody>
      </p:sp>
    </p:spTree>
    <p:extLst>
      <p:ext uri="{BB962C8B-B14F-4D97-AF65-F5344CB8AC3E}">
        <p14:creationId xmlns:p14="http://schemas.microsoft.com/office/powerpoint/2010/main" val="2825426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a:t>
            </a:r>
            <a:endParaRPr lang="en-US" dirty="0"/>
          </a:p>
        </p:txBody>
      </p:sp>
      <p:sp>
        <p:nvSpPr>
          <p:cNvPr id="3" name="Content Placeholder 2"/>
          <p:cNvSpPr>
            <a:spLocks noGrp="1"/>
          </p:cNvSpPr>
          <p:nvPr>
            <p:ph idx="1"/>
          </p:nvPr>
        </p:nvSpPr>
        <p:spPr/>
        <p:txBody>
          <a:bodyPr>
            <a:normAutofit/>
          </a:bodyPr>
          <a:lstStyle/>
          <a:p>
            <a:pPr>
              <a:buClr>
                <a:srgbClr val="00B0F0"/>
              </a:buClr>
            </a:pPr>
            <a:r>
              <a:rPr lang="en-US" sz="4000" dirty="0" smtClean="0"/>
              <a:t>DO</a:t>
            </a:r>
          </a:p>
          <a:p>
            <a:pPr>
              <a:buClr>
                <a:srgbClr val="00B0F0"/>
              </a:buClr>
            </a:pPr>
            <a:r>
              <a:rPr lang="en-US" sz="4000" dirty="0" smtClean="0"/>
              <a:t>Key skills as a result of the instruction, specific to grade level.</a:t>
            </a:r>
          </a:p>
          <a:p>
            <a:pPr>
              <a:buClr>
                <a:srgbClr val="00B0F0"/>
              </a:buClr>
            </a:pPr>
            <a:endParaRPr lang="en-US" sz="40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43</a:t>
            </a:fld>
            <a:endParaRPr lang="en-US"/>
          </a:p>
        </p:txBody>
      </p:sp>
    </p:spTree>
    <p:extLst>
      <p:ext uri="{BB962C8B-B14F-4D97-AF65-F5344CB8AC3E}">
        <p14:creationId xmlns:p14="http://schemas.microsoft.com/office/powerpoint/2010/main" val="28022282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normAutofit/>
          </a:bodyPr>
          <a:lstStyle/>
          <a:p>
            <a:pPr>
              <a:buClr>
                <a:srgbClr val="00B0F0"/>
              </a:buClr>
            </a:pPr>
            <a:r>
              <a:rPr lang="en-US" sz="4000" dirty="0" smtClean="0"/>
              <a:t>Frame student inquiry</a:t>
            </a:r>
          </a:p>
          <a:p>
            <a:pPr>
              <a:buClr>
                <a:srgbClr val="00B0F0"/>
              </a:buClr>
            </a:pPr>
            <a:r>
              <a:rPr lang="en-US" sz="4000" dirty="0" smtClean="0"/>
              <a:t>Promote critical thinking</a:t>
            </a:r>
          </a:p>
          <a:p>
            <a:pPr>
              <a:buClr>
                <a:srgbClr val="00B0F0"/>
              </a:buClr>
            </a:pPr>
            <a:r>
              <a:rPr lang="en-US" sz="4000" dirty="0" smtClean="0"/>
              <a:t>Assist in learning transfer</a:t>
            </a:r>
            <a:endParaRPr lang="en-US" sz="4000"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44</a:t>
            </a:fld>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30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algn="ctr" eaLnBrk="1" hangingPunct="1"/>
            <a:r>
              <a:rPr lang="en-US" dirty="0" smtClean="0">
                <a:latin typeface="Arial" charset="0"/>
              </a:rPr>
              <a:t>Curriculum Framework</a:t>
            </a:r>
          </a:p>
        </p:txBody>
      </p:sp>
      <p:sp>
        <p:nvSpPr>
          <p:cNvPr id="24580" name="Rectangle 3"/>
          <p:cNvSpPr>
            <a:spLocks noGrp="1" noChangeArrowheads="1"/>
          </p:cNvSpPr>
          <p:nvPr>
            <p:ph idx="1"/>
          </p:nvPr>
        </p:nvSpPr>
        <p:spPr>
          <a:xfrm>
            <a:off x="914400" y="1752600"/>
            <a:ext cx="7772400" cy="4530725"/>
          </a:xfrm>
        </p:spPr>
        <p:txBody>
          <a:bodyPr>
            <a:normAutofit/>
          </a:bodyPr>
          <a:lstStyle/>
          <a:p>
            <a:pPr algn="ctr" eaLnBrk="1" hangingPunct="1">
              <a:buFont typeface="Wingdings" pitchFamily="2" charset="2"/>
              <a:buNone/>
            </a:pPr>
            <a:r>
              <a:rPr lang="en-US" sz="4000" dirty="0" smtClean="0"/>
              <a:t>Concepts = Know</a:t>
            </a:r>
          </a:p>
          <a:p>
            <a:pPr algn="ctr" eaLnBrk="1" hangingPunct="1">
              <a:buFont typeface="Wingdings" pitchFamily="2" charset="2"/>
              <a:buNone/>
            </a:pPr>
            <a:endParaRPr lang="en-US" sz="4000" dirty="0" smtClean="0"/>
          </a:p>
          <a:p>
            <a:pPr algn="ctr" eaLnBrk="1" hangingPunct="1">
              <a:buFont typeface="Wingdings" pitchFamily="2" charset="2"/>
              <a:buNone/>
            </a:pPr>
            <a:r>
              <a:rPr lang="en-US" sz="4000" dirty="0" smtClean="0"/>
              <a:t>Big Ideas = Understand</a:t>
            </a:r>
          </a:p>
          <a:p>
            <a:pPr algn="ctr" eaLnBrk="1" hangingPunct="1">
              <a:buFont typeface="Wingdings" pitchFamily="2" charset="2"/>
              <a:buNone/>
            </a:pPr>
            <a:endParaRPr lang="en-US" sz="4000" dirty="0" smtClean="0"/>
          </a:p>
          <a:p>
            <a:pPr algn="ctr" eaLnBrk="1" hangingPunct="1">
              <a:buFont typeface="Wingdings" pitchFamily="2" charset="2"/>
              <a:buNone/>
            </a:pPr>
            <a:r>
              <a:rPr lang="en-US" sz="4000" dirty="0" smtClean="0"/>
              <a:t>Competencies = Do</a:t>
            </a:r>
          </a:p>
        </p:txBody>
      </p:sp>
      <p:sp>
        <p:nvSpPr>
          <p:cNvPr id="24578" name="Slide Number Placeholder 5"/>
          <p:cNvSpPr>
            <a:spLocks noGrp="1"/>
          </p:cNvSpPr>
          <p:nvPr>
            <p:ph type="sldNum" sz="quarter" idx="12"/>
          </p:nvPr>
        </p:nvSpPr>
        <p:spPr>
          <a:noFill/>
        </p:spPr>
        <p:txBody>
          <a:bodyPr/>
          <a:lstStyle/>
          <a:p>
            <a:fld id="{130865C2-F4BA-4F26-A7A3-C3E20AC7E74C}" type="slidenum">
              <a:rPr lang="en-US" smtClean="0"/>
              <a:pPr/>
              <a:t>45</a:t>
            </a:fld>
            <a:endParaRPr lang="en-US" smtClean="0"/>
          </a:p>
        </p:txBody>
      </p:sp>
    </p:spTree>
    <p:extLst>
      <p:ext uri="{BB962C8B-B14F-4D97-AF65-F5344CB8AC3E}">
        <p14:creationId xmlns:p14="http://schemas.microsoft.com/office/powerpoint/2010/main" val="2464178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133600"/>
            <a:ext cx="8229600" cy="1828800"/>
          </a:xfrm>
        </p:spPr>
        <p:txBody>
          <a:bodyPr>
            <a:normAutofit/>
          </a:bodyPr>
          <a:lstStyle/>
          <a:p>
            <a:r>
              <a:rPr lang="en-US" sz="4000" dirty="0" smtClean="0"/>
              <a:t>Activity: </a:t>
            </a:r>
            <a:r>
              <a:rPr lang="en-US" sz="4000" dirty="0" err="1" smtClean="0"/>
              <a:t>Sas</a:t>
            </a:r>
            <a:r>
              <a:rPr lang="en-US" sz="4000" dirty="0" smtClean="0"/>
              <a:t> Standards and Curriculum search</a:t>
            </a:r>
            <a:endParaRPr lang="en-US" sz="4000" dirty="0"/>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837" y="5105400"/>
            <a:ext cx="12747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5D71C6C1-8875-4C62-A384-ABB0E7F0D99D}" type="slidenum">
              <a:rPr lang="en-US" smtClean="0"/>
              <a:pPr/>
              <a:t>46</a:t>
            </a:fld>
            <a:endParaRPr lang="en-US"/>
          </a:p>
        </p:txBody>
      </p:sp>
    </p:spTree>
    <p:extLst>
      <p:ext uri="{BB962C8B-B14F-4D97-AF65-F5344CB8AC3E}">
        <p14:creationId xmlns:p14="http://schemas.microsoft.com/office/powerpoint/2010/main" val="2902864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228600" y="2209800"/>
            <a:ext cx="8686800" cy="3962400"/>
          </a:xfrm>
        </p:spPr>
        <p:txBody>
          <a:bodyPr>
            <a:normAutofit fontScale="92500" lnSpcReduction="10000"/>
          </a:bodyPr>
          <a:lstStyle/>
          <a:p>
            <a:pPr marL="0" indent="0" eaLnBrk="1" hangingPunct="1">
              <a:buFont typeface="Symbol" charset="0"/>
              <a:buNone/>
            </a:pPr>
            <a:r>
              <a:rPr lang="en-US" dirty="0" smtClean="0">
                <a:latin typeface="Arial" charset="0"/>
                <a:cs typeface="Arial" charset="0"/>
              </a:rPr>
              <a:t>Please write responses to the following:</a:t>
            </a:r>
            <a:endParaRPr lang="en-US" dirty="0">
              <a:latin typeface="Arial" charset="0"/>
              <a:cs typeface="Arial" charset="0"/>
            </a:endParaRPr>
          </a:p>
          <a:p>
            <a:pPr marL="0" indent="0" eaLnBrk="1" hangingPunct="1">
              <a:buFont typeface="Symbol" charset="0"/>
              <a:buNone/>
            </a:pPr>
            <a:endParaRPr lang="en-US" dirty="0">
              <a:latin typeface="Arial" charset="0"/>
              <a:cs typeface="Arial" charset="0"/>
            </a:endParaRPr>
          </a:p>
          <a:p>
            <a:pPr marL="0" indent="0" eaLnBrk="1" hangingPunct="1">
              <a:buFont typeface="Symbol" charset="0"/>
              <a:buNone/>
            </a:pPr>
            <a:r>
              <a:rPr lang="en-US" dirty="0">
                <a:latin typeface="Arial" charset="0"/>
                <a:cs typeface="Arial" charset="0"/>
              </a:rPr>
              <a:t>3 – Things that you have learned </a:t>
            </a:r>
            <a:r>
              <a:rPr lang="en-US" dirty="0" smtClean="0">
                <a:latin typeface="Arial" charset="0"/>
                <a:cs typeface="Arial" charset="0"/>
              </a:rPr>
              <a:t>today</a:t>
            </a:r>
            <a:endParaRPr lang="en-US" dirty="0">
              <a:latin typeface="Arial" charset="0"/>
              <a:cs typeface="Arial" charset="0"/>
            </a:endParaRPr>
          </a:p>
          <a:p>
            <a:pPr marL="0" indent="0" eaLnBrk="1" hangingPunct="1">
              <a:buFont typeface="Symbol" charset="0"/>
              <a:buNone/>
            </a:pPr>
            <a:endParaRPr lang="en-US" dirty="0">
              <a:latin typeface="Arial" charset="0"/>
              <a:cs typeface="Arial" charset="0"/>
            </a:endParaRPr>
          </a:p>
          <a:p>
            <a:pPr marL="0" indent="0" eaLnBrk="1" hangingPunct="1">
              <a:buFont typeface="Symbol" charset="0"/>
              <a:buNone/>
            </a:pPr>
            <a:r>
              <a:rPr lang="en-US" dirty="0">
                <a:latin typeface="Arial" charset="0"/>
                <a:cs typeface="Arial" charset="0"/>
              </a:rPr>
              <a:t>2 – </a:t>
            </a:r>
            <a:r>
              <a:rPr lang="en-US" dirty="0" smtClean="0">
                <a:latin typeface="Arial" charset="0"/>
                <a:cs typeface="Arial" charset="0"/>
              </a:rPr>
              <a:t>Concepts </a:t>
            </a:r>
            <a:r>
              <a:rPr lang="en-US" dirty="0" smtClean="0">
                <a:latin typeface="Arial" charset="0"/>
                <a:cs typeface="Arial" charset="0"/>
              </a:rPr>
              <a:t>that must be considered when writing curriculum</a:t>
            </a:r>
            <a:endParaRPr lang="en-US" dirty="0">
              <a:latin typeface="Arial" charset="0"/>
              <a:cs typeface="Arial" charset="0"/>
            </a:endParaRPr>
          </a:p>
          <a:p>
            <a:pPr marL="0" indent="0" eaLnBrk="1" hangingPunct="1">
              <a:buFont typeface="Symbol" charset="0"/>
              <a:buNone/>
            </a:pPr>
            <a:endParaRPr lang="en-US" dirty="0">
              <a:latin typeface="Arial" charset="0"/>
              <a:cs typeface="Arial" charset="0"/>
            </a:endParaRPr>
          </a:p>
          <a:p>
            <a:pPr marL="0" indent="0" eaLnBrk="1" hangingPunct="1">
              <a:buFont typeface="Symbol" charset="0"/>
              <a:buNone/>
            </a:pPr>
            <a:r>
              <a:rPr lang="en-US" dirty="0">
                <a:latin typeface="Arial" charset="0"/>
                <a:cs typeface="Arial" charset="0"/>
              </a:rPr>
              <a:t>1 – </a:t>
            </a:r>
            <a:r>
              <a:rPr lang="en-US" dirty="0" smtClean="0">
                <a:latin typeface="Arial" charset="0"/>
                <a:cs typeface="Arial" charset="0"/>
              </a:rPr>
              <a:t>Question that you still have about curriculum and standards alignment</a:t>
            </a:r>
            <a:endParaRPr lang="en-US" dirty="0">
              <a:latin typeface="Arial" charset="0"/>
              <a:cs typeface="Arial" charset="0"/>
            </a:endParaRPr>
          </a:p>
        </p:txBody>
      </p:sp>
      <p:sp>
        <p:nvSpPr>
          <p:cNvPr id="5" name="Rectangle 2"/>
          <p:cNvSpPr txBox="1">
            <a:spLocks noChangeArrowheads="1"/>
          </p:cNvSpPr>
          <p:nvPr/>
        </p:nvSpPr>
        <p:spPr bwMode="auto">
          <a:xfrm>
            <a:off x="762000" y="7620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FFFF"/>
                </a:solidFill>
                <a:latin typeface="Candara"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Candara"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Candara"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Candar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b="1" dirty="0" smtClean="0">
                <a:ln w="11430">
                  <a:solidFill>
                    <a:schemeClr val="accent1"/>
                  </a:solidFill>
                </a:ln>
                <a:solidFill>
                  <a:schemeClr val="accent1"/>
                </a:solidFill>
                <a:effectLst>
                  <a:outerShdw blurRad="50800" dist="39000" dir="5460000" algn="tl">
                    <a:srgbClr val="000000">
                      <a:alpha val="38000"/>
                    </a:srgbClr>
                  </a:outerShdw>
                </a:effectLst>
                <a:latin typeface="Arial Rounded MT Bold"/>
                <a:cs typeface="Arial Rounded MT Bold"/>
              </a:rPr>
              <a:t> 3-2-1 Summary</a:t>
            </a:r>
            <a:endParaRPr lang="en-US" sz="3600" b="1" dirty="0">
              <a:ln w="11430">
                <a:solidFill>
                  <a:schemeClr val="accent1"/>
                </a:solidFill>
              </a:ln>
              <a:solidFill>
                <a:schemeClr val="accent1"/>
              </a:solidFill>
              <a:effectLst>
                <a:outerShdw blurRad="50800" dist="39000" dir="5460000" algn="tl">
                  <a:srgbClr val="000000">
                    <a:alpha val="38000"/>
                  </a:srgbClr>
                </a:outerShdw>
              </a:effectLst>
              <a:latin typeface="Arial Rounded MT Bold"/>
              <a:cs typeface="Arial Rounded MT Bold"/>
            </a:endParaRPr>
          </a:p>
        </p:txBody>
      </p:sp>
    </p:spTree>
    <p:extLst>
      <p:ext uri="{BB962C8B-B14F-4D97-AF65-F5344CB8AC3E}">
        <p14:creationId xmlns:p14="http://schemas.microsoft.com/office/powerpoint/2010/main" val="2958424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752600"/>
          </a:xfrm>
        </p:spPr>
        <p:txBody>
          <a:bodyPr>
            <a:normAutofit/>
          </a:bodyPr>
          <a:lstStyle/>
          <a:p>
            <a:r>
              <a:rPr lang="en-US" sz="2800" dirty="0" smtClean="0"/>
              <a:t>Additional Information:</a:t>
            </a:r>
            <a:endParaRPr lang="en-US" sz="2800" dirty="0"/>
          </a:p>
        </p:txBody>
      </p:sp>
      <p:sp>
        <p:nvSpPr>
          <p:cNvPr id="3" name="Subtitle 2"/>
          <p:cNvSpPr>
            <a:spLocks noGrp="1"/>
          </p:cNvSpPr>
          <p:nvPr>
            <p:ph type="subTitle" idx="1"/>
          </p:nvPr>
        </p:nvSpPr>
        <p:spPr/>
        <p:txBody>
          <a:bodyPr>
            <a:normAutofit fontScale="92500" lnSpcReduction="20000"/>
          </a:bodyPr>
          <a:lstStyle/>
          <a:p>
            <a:r>
              <a:rPr lang="en-US" dirty="0" smtClean="0"/>
              <a:t>Michele Westphal</a:t>
            </a:r>
          </a:p>
          <a:p>
            <a:r>
              <a:rPr lang="en-US" dirty="0" smtClean="0"/>
              <a:t>Instructional Services</a:t>
            </a:r>
          </a:p>
          <a:p>
            <a:r>
              <a:rPr lang="en-US" dirty="0" smtClean="0"/>
              <a:t>Lancaster-Lebanon IU 13</a:t>
            </a:r>
          </a:p>
          <a:p>
            <a:r>
              <a:rPr lang="en-US" dirty="0"/>
              <a:t>m</a:t>
            </a:r>
            <a:r>
              <a:rPr lang="en-US" dirty="0" smtClean="0"/>
              <a:t>ichele_westphal@iu13.org</a:t>
            </a:r>
            <a:endParaRPr lang="en-US" dirty="0"/>
          </a:p>
        </p:txBody>
      </p:sp>
      <p:sp>
        <p:nvSpPr>
          <p:cNvPr id="4" name="Slide Number Placeholder 3"/>
          <p:cNvSpPr>
            <a:spLocks noGrp="1"/>
          </p:cNvSpPr>
          <p:nvPr>
            <p:ph type="sldNum" sz="quarter" idx="12"/>
          </p:nvPr>
        </p:nvSpPr>
        <p:spPr/>
        <p:txBody>
          <a:bodyPr/>
          <a:lstStyle/>
          <a:p>
            <a:fld id="{5D71C6C1-8875-4C62-A384-ABB0E7F0D99D}" type="slidenum">
              <a:rPr lang="en-US" smtClean="0"/>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648200"/>
          </a:xfrm>
          <a:extLst/>
        </p:spPr>
        <p:txBody>
          <a:bodyPr rtlCol="0">
            <a:normAutofit/>
          </a:bodyPr>
          <a:lstStyle/>
          <a:p>
            <a:pPr lvl="1" indent="-274320" eaLnBrk="1" fontAlgn="auto" hangingPunct="1">
              <a:spcAft>
                <a:spcPts val="0"/>
              </a:spcAft>
              <a:buClr>
                <a:srgbClr val="00B0F0"/>
              </a:buClr>
              <a:buFont typeface="Wingdings" charset="0"/>
              <a:buChar char="Ø"/>
              <a:defRPr/>
            </a:pPr>
            <a:r>
              <a:rPr lang="en-US" sz="3200" dirty="0" smtClean="0">
                <a:solidFill>
                  <a:schemeClr val="tx1"/>
                </a:solidFill>
                <a:cs typeface="Arial"/>
              </a:rPr>
              <a:t>You </a:t>
            </a:r>
            <a:r>
              <a:rPr lang="en-US" sz="3200" dirty="0">
                <a:solidFill>
                  <a:schemeClr val="tx1"/>
                </a:solidFill>
                <a:cs typeface="Arial"/>
              </a:rPr>
              <a:t>already have </a:t>
            </a:r>
            <a:r>
              <a:rPr lang="en-US" sz="3200" dirty="0" smtClean="0">
                <a:solidFill>
                  <a:schemeClr val="tx1"/>
                </a:solidFill>
                <a:cs typeface="Arial"/>
              </a:rPr>
              <a:t>some form of curriculum</a:t>
            </a:r>
            <a:r>
              <a:rPr lang="en-US" sz="3200" dirty="0">
                <a:solidFill>
                  <a:schemeClr val="tx1"/>
                </a:solidFill>
                <a:cs typeface="Arial"/>
              </a:rPr>
              <a:t>.</a:t>
            </a:r>
          </a:p>
          <a:p>
            <a:pPr lvl="1" indent="-274320" eaLnBrk="1" fontAlgn="auto" hangingPunct="1">
              <a:spcAft>
                <a:spcPts val="0"/>
              </a:spcAft>
              <a:buClr>
                <a:srgbClr val="00B0F0"/>
              </a:buClr>
              <a:buFont typeface="Wingdings" charset="0"/>
              <a:buChar char="Ø"/>
              <a:defRPr/>
            </a:pPr>
            <a:r>
              <a:rPr lang="en-US" sz="3200" dirty="0">
                <a:solidFill>
                  <a:schemeClr val="tx1"/>
                </a:solidFill>
                <a:cs typeface="Arial"/>
              </a:rPr>
              <a:t>You already provide instruction.</a:t>
            </a:r>
          </a:p>
          <a:p>
            <a:pPr lvl="1" indent="-274320" eaLnBrk="1" fontAlgn="auto" hangingPunct="1">
              <a:spcAft>
                <a:spcPts val="0"/>
              </a:spcAft>
              <a:buClr>
                <a:srgbClr val="00B0F0"/>
              </a:buClr>
              <a:buFont typeface="Wingdings" charset="0"/>
              <a:buChar char="Ø"/>
              <a:defRPr/>
            </a:pPr>
            <a:r>
              <a:rPr lang="en-US" sz="3200" dirty="0">
                <a:solidFill>
                  <a:schemeClr val="tx1"/>
                </a:solidFill>
                <a:cs typeface="Arial"/>
              </a:rPr>
              <a:t>You already </a:t>
            </a:r>
            <a:r>
              <a:rPr lang="en-US" sz="3200" dirty="0" smtClean="0">
                <a:solidFill>
                  <a:schemeClr val="tx1"/>
                </a:solidFill>
                <a:cs typeface="Arial"/>
              </a:rPr>
              <a:t>assess </a:t>
            </a:r>
            <a:r>
              <a:rPr lang="en-US" sz="3200" dirty="0">
                <a:solidFill>
                  <a:schemeClr val="tx1"/>
                </a:solidFill>
                <a:cs typeface="Arial"/>
              </a:rPr>
              <a:t>your students.</a:t>
            </a:r>
          </a:p>
          <a:p>
            <a:pPr lvl="1" indent="-274320" eaLnBrk="1" fontAlgn="auto" hangingPunct="1">
              <a:spcAft>
                <a:spcPts val="0"/>
              </a:spcAft>
              <a:buClr>
                <a:srgbClr val="00B0F0"/>
              </a:buClr>
              <a:buFont typeface="Wingdings" charset="0"/>
              <a:buChar char="Ø"/>
              <a:defRPr/>
            </a:pPr>
            <a:r>
              <a:rPr lang="en-US" sz="3200" dirty="0">
                <a:solidFill>
                  <a:schemeClr val="tx1"/>
                </a:solidFill>
                <a:cs typeface="Arial"/>
              </a:rPr>
              <a:t>You already attend to effective classroom management</a:t>
            </a:r>
            <a:r>
              <a:rPr lang="en-US" sz="3200" dirty="0" smtClean="0">
                <a:solidFill>
                  <a:schemeClr val="tx1"/>
                </a:solidFill>
                <a:cs typeface="Arial"/>
              </a:rPr>
              <a:t>.</a:t>
            </a:r>
          </a:p>
          <a:p>
            <a:pPr lvl="1" indent="-274320" eaLnBrk="1" fontAlgn="auto" hangingPunct="1">
              <a:spcAft>
                <a:spcPts val="0"/>
              </a:spcAft>
              <a:buClr>
                <a:srgbClr val="00B0F0"/>
              </a:buClr>
              <a:buFont typeface="Wingdings" charset="0"/>
              <a:buChar char="Ø"/>
              <a:defRPr/>
            </a:pPr>
            <a:endParaRPr lang="en-US" dirty="0">
              <a:latin typeface="Arial"/>
              <a:cs typeface="Arial"/>
            </a:endParaRPr>
          </a:p>
          <a:p>
            <a:pPr marL="0" indent="0" eaLnBrk="1" fontAlgn="auto" hangingPunct="1">
              <a:spcAft>
                <a:spcPts val="0"/>
              </a:spcAft>
              <a:buClr>
                <a:srgbClr val="00B0F0"/>
              </a:buClr>
              <a:buFont typeface="Symbol" pitchFamily="18" charset="2"/>
              <a:buNone/>
              <a:defRPr/>
            </a:pPr>
            <a:r>
              <a:rPr lang="en-US" dirty="0">
                <a:solidFill>
                  <a:srgbClr val="00B0F0"/>
                </a:solidFill>
                <a:ea typeface="MS PGothic" charset="0"/>
                <a:cs typeface="Arial"/>
              </a:rPr>
              <a:t>The question is . . . </a:t>
            </a:r>
          </a:p>
          <a:p>
            <a:pPr marL="274320" indent="-274320" algn="ctr" eaLnBrk="1" fontAlgn="auto" hangingPunct="1">
              <a:spcAft>
                <a:spcPts val="0"/>
              </a:spcAft>
              <a:buClr>
                <a:srgbClr val="00B0F0"/>
              </a:buClr>
              <a:buFont typeface="Wingdings" charset="0"/>
              <a:buNone/>
              <a:defRPr/>
            </a:pPr>
            <a:r>
              <a:rPr lang="en-US" sz="3600" b="1" i="1" dirty="0">
                <a:solidFill>
                  <a:srgbClr val="00B0F0"/>
                </a:solidFill>
                <a:ea typeface="MS PGothic" charset="0"/>
                <a:cs typeface="Arial"/>
              </a:rPr>
              <a:t>How do we do these even better?</a:t>
            </a:r>
          </a:p>
          <a:p>
            <a:pPr marL="274320" indent="-274320" eaLnBrk="1" fontAlgn="auto" hangingPunct="1">
              <a:spcAft>
                <a:spcPts val="0"/>
              </a:spcAft>
              <a:buClr>
                <a:srgbClr val="00B0F0"/>
              </a:buClr>
              <a:buFont typeface="Symbol" pitchFamily="18" charset="2"/>
              <a:buChar char=""/>
              <a:defRPr/>
            </a:pPr>
            <a:endParaRPr lang="en-US" dirty="0">
              <a:latin typeface="Arial"/>
              <a:ea typeface="MS PGothic" charset="0"/>
              <a:cs typeface="Arial"/>
            </a:endParaRPr>
          </a:p>
          <a:p>
            <a:pPr marL="274320" indent="-274320" eaLnBrk="1" fontAlgn="auto" hangingPunct="1">
              <a:spcAft>
                <a:spcPts val="0"/>
              </a:spcAft>
              <a:buClr>
                <a:srgbClr val="00B0F0"/>
              </a:buClr>
              <a:buFont typeface="Symbol" pitchFamily="18" charset="2"/>
              <a:buChar char=""/>
              <a:defRPr/>
            </a:pPr>
            <a:endParaRPr lang="en-US" dirty="0">
              <a:latin typeface="Arial"/>
              <a:ea typeface="MS PGothic" charset="0"/>
              <a:cs typeface="Arial"/>
            </a:endParaRPr>
          </a:p>
        </p:txBody>
      </p:sp>
      <p:sp>
        <p:nvSpPr>
          <p:cNvPr id="16386" name="Title 1"/>
          <p:cNvSpPr>
            <a:spLocks noGrp="1"/>
          </p:cNvSpPr>
          <p:nvPr>
            <p:ph type="title"/>
          </p:nvPr>
        </p:nvSpPr>
        <p:spPr>
          <a:xfrm>
            <a:off x="457200" y="457200"/>
            <a:ext cx="8229600" cy="1252538"/>
          </a:xfrm>
          <a:extLst/>
        </p:spPr>
        <p:txBody>
          <a:bodyPr rtlCol="0" anchor="ctr"/>
          <a:lstStyle/>
          <a:p>
            <a:pPr algn="ctr" eaLnBrk="1" fontAlgn="auto" hangingPunct="1">
              <a:spcAft>
                <a:spcPts val="0"/>
              </a:spcAft>
              <a:defRPr/>
            </a:pPr>
            <a:r>
              <a:rPr lang="en-US" sz="4800"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But Alignment is Not New!</a:t>
            </a:r>
            <a:endParaRPr lang="en-US" sz="4800" dirty="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41423733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981200"/>
          <a:ext cx="8001000" cy="4267200"/>
        </p:xfrm>
        <a:graphic>
          <a:graphicData uri="http://schemas.openxmlformats.org/drawingml/2006/table">
            <a:tbl>
              <a:tblPr firstRow="1" bandRow="1">
                <a:tableStyleId>{5C22544A-7EE6-4342-B048-85BDC9FD1C3A}</a:tableStyleId>
              </a:tblPr>
              <a:tblGrid>
                <a:gridCol w="4000500"/>
                <a:gridCol w="4000500"/>
              </a:tblGrid>
              <a:tr h="370840">
                <a:tc>
                  <a:txBody>
                    <a:bodyPr/>
                    <a:lstStyle/>
                    <a:p>
                      <a:pPr algn="ctr"/>
                      <a:r>
                        <a:rPr lang="en-US" sz="2000" dirty="0" smtClean="0">
                          <a:solidFill>
                            <a:srgbClr val="FFFFFF"/>
                          </a:solidFill>
                        </a:rPr>
                        <a:t>School and Teacher</a:t>
                      </a:r>
                      <a:r>
                        <a:rPr lang="en-US" sz="2000" baseline="0" dirty="0" smtClean="0">
                          <a:solidFill>
                            <a:srgbClr val="FFFFFF"/>
                          </a:solidFill>
                        </a:rPr>
                        <a:t> Scenario</a:t>
                      </a:r>
                      <a:endParaRPr lang="en-US" sz="2000" dirty="0">
                        <a:solidFill>
                          <a:srgbClr val="FFFFFF"/>
                        </a:solidFill>
                      </a:endParaRPr>
                    </a:p>
                  </a:txBody>
                  <a:tcPr/>
                </a:tc>
                <a:tc>
                  <a:txBody>
                    <a:bodyPr/>
                    <a:lstStyle/>
                    <a:p>
                      <a:pPr algn="ctr"/>
                      <a:r>
                        <a:rPr lang="en-US" sz="2000" dirty="0" smtClean="0">
                          <a:solidFill>
                            <a:srgbClr val="FFFFFF"/>
                          </a:solidFill>
                        </a:rPr>
                        <a:t>Achievement Percentile </a:t>
                      </a:r>
                    </a:p>
                    <a:p>
                      <a:pPr algn="ctr"/>
                      <a:r>
                        <a:rPr lang="en-US" sz="2000" dirty="0" smtClean="0">
                          <a:solidFill>
                            <a:srgbClr val="FFFFFF"/>
                          </a:solidFill>
                        </a:rPr>
                        <a:t>After Two</a:t>
                      </a:r>
                      <a:r>
                        <a:rPr lang="en-US" sz="2000" baseline="0" dirty="0" smtClean="0">
                          <a:solidFill>
                            <a:srgbClr val="FFFFFF"/>
                          </a:solidFill>
                        </a:rPr>
                        <a:t> Years</a:t>
                      </a:r>
                      <a:endParaRPr lang="en-US" sz="2000" dirty="0">
                        <a:solidFill>
                          <a:srgbClr val="FFFFFF"/>
                        </a:solidFill>
                      </a:endParaRPr>
                    </a:p>
                  </a:txBody>
                  <a:tcPr/>
                </a:tc>
              </a:tr>
              <a:tr h="248912">
                <a:tc>
                  <a:txBody>
                    <a:bodyPr/>
                    <a:lstStyle/>
                    <a:p>
                      <a:r>
                        <a:rPr lang="en-US" dirty="0" smtClean="0"/>
                        <a:t>Average school and average teacher</a:t>
                      </a:r>
                      <a:endParaRPr lang="en-US" dirty="0"/>
                    </a:p>
                  </a:txBody>
                  <a:tcPr/>
                </a:tc>
                <a:tc>
                  <a:txBody>
                    <a:bodyPr/>
                    <a:lstStyle/>
                    <a:p>
                      <a:pPr algn="ctr"/>
                      <a:r>
                        <a:rPr lang="en-US" dirty="0" smtClean="0"/>
                        <a:t>50</a:t>
                      </a:r>
                      <a:r>
                        <a:rPr lang="en-US" baseline="30000" dirty="0" smtClean="0"/>
                        <a:t>th</a:t>
                      </a:r>
                      <a:endParaRPr lang="en-US" dirty="0"/>
                    </a:p>
                  </a:txBody>
                  <a:tcPr/>
                </a:tc>
              </a:tr>
              <a:tr h="370840">
                <a:tc>
                  <a:txBody>
                    <a:bodyPr/>
                    <a:lstStyle/>
                    <a:p>
                      <a:r>
                        <a:rPr lang="en-US" dirty="0" smtClean="0"/>
                        <a:t>Least effective school and least effective teacher</a:t>
                      </a:r>
                      <a:endParaRPr lang="en-US" dirty="0"/>
                    </a:p>
                  </a:txBody>
                  <a:tcPr/>
                </a:tc>
                <a:tc>
                  <a:txBody>
                    <a:bodyPr/>
                    <a:lstStyle/>
                    <a:p>
                      <a:pPr algn="ctr"/>
                      <a:r>
                        <a:rPr lang="en-US" dirty="0" smtClean="0"/>
                        <a:t>3</a:t>
                      </a:r>
                      <a:r>
                        <a:rPr lang="en-US" baseline="30000" dirty="0" smtClean="0"/>
                        <a:t>rd</a:t>
                      </a:r>
                      <a:endParaRPr lang="en-US" dirty="0"/>
                    </a:p>
                  </a:txBody>
                  <a:tcPr/>
                </a:tc>
              </a:tr>
              <a:tr h="370840">
                <a:tc>
                  <a:txBody>
                    <a:bodyPr/>
                    <a:lstStyle/>
                    <a:p>
                      <a:r>
                        <a:rPr lang="en-US" dirty="0" smtClean="0"/>
                        <a:t>Most effective school and least effective teacher</a:t>
                      </a:r>
                      <a:endParaRPr lang="en-US" dirty="0"/>
                    </a:p>
                  </a:txBody>
                  <a:tcPr/>
                </a:tc>
                <a:tc>
                  <a:txBody>
                    <a:bodyPr/>
                    <a:lstStyle/>
                    <a:p>
                      <a:pPr algn="ctr"/>
                      <a:r>
                        <a:rPr lang="en-US" dirty="0" smtClean="0"/>
                        <a:t>37</a:t>
                      </a:r>
                      <a:r>
                        <a:rPr lang="en-US" baseline="30000" dirty="0" smtClean="0"/>
                        <a:t>th</a:t>
                      </a:r>
                      <a:endParaRPr lang="en-US" dirty="0"/>
                    </a:p>
                  </a:txBody>
                  <a:tcPr/>
                </a:tc>
              </a:tr>
              <a:tr h="370840">
                <a:tc>
                  <a:txBody>
                    <a:bodyPr/>
                    <a:lstStyle/>
                    <a:p>
                      <a:r>
                        <a:rPr lang="en-US" dirty="0" smtClean="0"/>
                        <a:t>Least effective school and most effective teacher</a:t>
                      </a:r>
                      <a:endParaRPr lang="en-US" dirty="0"/>
                    </a:p>
                  </a:txBody>
                  <a:tcPr/>
                </a:tc>
                <a:tc>
                  <a:txBody>
                    <a:bodyPr/>
                    <a:lstStyle/>
                    <a:p>
                      <a:pPr algn="ctr"/>
                      <a:r>
                        <a:rPr lang="en-US" dirty="0" smtClean="0"/>
                        <a:t>63</a:t>
                      </a:r>
                      <a:r>
                        <a:rPr lang="en-US" baseline="30000" dirty="0" smtClean="0"/>
                        <a:t>rd</a:t>
                      </a:r>
                      <a:endParaRPr lang="en-US" dirty="0"/>
                    </a:p>
                  </a:txBody>
                  <a:tcPr/>
                </a:tc>
              </a:tr>
              <a:tr h="370840">
                <a:tc>
                  <a:txBody>
                    <a:bodyPr/>
                    <a:lstStyle/>
                    <a:p>
                      <a:r>
                        <a:rPr lang="en-US" dirty="0" smtClean="0"/>
                        <a:t>Most effective school and most effective teacher</a:t>
                      </a:r>
                      <a:endParaRPr lang="en-US" dirty="0"/>
                    </a:p>
                  </a:txBody>
                  <a:tcPr/>
                </a:tc>
                <a:tc>
                  <a:txBody>
                    <a:bodyPr/>
                    <a:lstStyle/>
                    <a:p>
                      <a:pPr algn="ctr"/>
                      <a:r>
                        <a:rPr lang="en-US" dirty="0" smtClean="0"/>
                        <a:t>96</a:t>
                      </a:r>
                      <a:r>
                        <a:rPr lang="en-US" baseline="30000" dirty="0" smtClean="0"/>
                        <a:t>th</a:t>
                      </a:r>
                      <a:endParaRPr lang="en-US" dirty="0"/>
                    </a:p>
                  </a:txBody>
                  <a:tcPr/>
                </a:tc>
              </a:tr>
              <a:tr h="370840">
                <a:tc>
                  <a:txBody>
                    <a:bodyPr/>
                    <a:lstStyle/>
                    <a:p>
                      <a:r>
                        <a:rPr lang="en-US" dirty="0" smtClean="0"/>
                        <a:t>Most effective</a:t>
                      </a:r>
                      <a:r>
                        <a:rPr lang="en-US" baseline="0" dirty="0" smtClean="0"/>
                        <a:t> school and average teacher</a:t>
                      </a:r>
                      <a:endParaRPr lang="en-US" dirty="0"/>
                    </a:p>
                  </a:txBody>
                  <a:tcPr/>
                </a:tc>
                <a:tc>
                  <a:txBody>
                    <a:bodyPr/>
                    <a:lstStyle/>
                    <a:p>
                      <a:pPr algn="ctr"/>
                      <a:r>
                        <a:rPr lang="en-US" dirty="0" smtClean="0"/>
                        <a:t>78</a:t>
                      </a:r>
                      <a:r>
                        <a:rPr lang="en-US" baseline="30000" dirty="0" smtClean="0"/>
                        <a:t>th</a:t>
                      </a:r>
                      <a:endParaRPr lang="en-US" dirty="0" smtClean="0"/>
                    </a:p>
                    <a:p>
                      <a:pPr algn="ctr"/>
                      <a:endParaRPr lang="en-US" dirty="0"/>
                    </a:p>
                  </a:txBody>
                  <a:tcPr/>
                </a:tc>
              </a:tr>
            </a:tbl>
          </a:graphicData>
        </a:graphic>
      </p:graphicFrame>
      <p:sp>
        <p:nvSpPr>
          <p:cNvPr id="2" name="Title 1"/>
          <p:cNvSpPr>
            <a:spLocks noGrp="1"/>
          </p:cNvSpPr>
          <p:nvPr>
            <p:ph type="title"/>
          </p:nvPr>
        </p:nvSpPr>
        <p:spPr/>
        <p:txBody>
          <a:bodyPr anchor="ctr"/>
          <a:lstStyle/>
          <a:p>
            <a:pPr algn="ctr"/>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Examine the Evidence</a:t>
            </a:r>
          </a:p>
        </p:txBody>
      </p:sp>
      <p:sp>
        <p:nvSpPr>
          <p:cNvPr id="3" name="TextBox 2"/>
          <p:cNvSpPr txBox="1"/>
          <p:nvPr/>
        </p:nvSpPr>
        <p:spPr>
          <a:xfrm>
            <a:off x="1600200" y="1447800"/>
            <a:ext cx="6019800" cy="369332"/>
          </a:xfrm>
          <a:prstGeom prst="rect">
            <a:avLst/>
          </a:prstGeom>
          <a:noFill/>
        </p:spPr>
        <p:txBody>
          <a:bodyPr wrap="square" rtlCol="0">
            <a:spAutoFit/>
          </a:bodyPr>
          <a:lstStyle/>
          <a:p>
            <a:pPr algn="ctr"/>
            <a:r>
              <a:rPr lang="en-US" dirty="0" smtClean="0"/>
              <a:t>Dr. Robert </a:t>
            </a:r>
            <a:r>
              <a:rPr lang="en-US" dirty="0" err="1" smtClean="0"/>
              <a:t>Marzano</a:t>
            </a:r>
            <a:r>
              <a:rPr lang="en-US" dirty="0" smtClean="0"/>
              <a:t>:  </a:t>
            </a:r>
            <a:r>
              <a:rPr lang="en-US" i="1" dirty="0" smtClean="0"/>
              <a:t>What Works in Schools</a:t>
            </a:r>
            <a:endParaRPr lang="en-US" dirty="0"/>
          </a:p>
        </p:txBody>
      </p:sp>
    </p:spTree>
    <p:extLst>
      <p:ext uri="{BB962C8B-B14F-4D97-AF65-F5344CB8AC3E}">
        <p14:creationId xmlns:p14="http://schemas.microsoft.com/office/powerpoint/2010/main" val="2723989334"/>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eaLnBrk="1" hangingPunct="1"/>
            <a:r>
              <a:rPr lang="en-US" sz="4200"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The Purpose for </a:t>
            </a:r>
            <a:br>
              <a:rPr lang="en-US" sz="4200"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br>
            <a:r>
              <a:rPr lang="en-US" sz="4200"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Curriculum in Schools</a:t>
            </a:r>
          </a:p>
        </p:txBody>
      </p:sp>
      <p:sp>
        <p:nvSpPr>
          <p:cNvPr id="224258" name="Rectangle 3"/>
          <p:cNvSpPr>
            <a:spLocks noGrp="1" noChangeArrowheads="1"/>
          </p:cNvSpPr>
          <p:nvPr>
            <p:ph idx="1"/>
          </p:nvPr>
        </p:nvSpPr>
        <p:spPr>
          <a:xfrm>
            <a:off x="762000" y="1981200"/>
            <a:ext cx="7721600" cy="4114800"/>
          </a:xfrm>
        </p:spPr>
        <p:txBody>
          <a:bodyPr>
            <a:noAutofit/>
          </a:bodyPr>
          <a:lstStyle/>
          <a:p>
            <a:pPr eaLnBrk="1" hangingPunct="1">
              <a:buClr>
                <a:srgbClr val="00B0F0"/>
              </a:buClr>
              <a:buFont typeface="Arial" pitchFamily="34" charset="0"/>
              <a:buChar char="•"/>
            </a:pPr>
            <a:r>
              <a:rPr lang="en-US" sz="3200" b="1" dirty="0" smtClean="0">
                <a:ea typeface="ＭＳ Ｐゴシック" pitchFamily="34" charset="-128"/>
              </a:rPr>
              <a:t>FOCUS</a:t>
            </a:r>
            <a:r>
              <a:rPr lang="en-US" sz="3200" dirty="0" smtClean="0">
                <a:ea typeface="ＭＳ Ｐゴシック" pitchFamily="34" charset="-128"/>
              </a:rPr>
              <a:t> - to identify what is essential and significant – beyond state and national standards</a:t>
            </a:r>
          </a:p>
          <a:p>
            <a:pPr eaLnBrk="1" hangingPunct="1">
              <a:buClr>
                <a:srgbClr val="00B0F0"/>
              </a:buClr>
              <a:buFont typeface="Arial" pitchFamily="34" charset="0"/>
              <a:buChar char="•"/>
            </a:pPr>
            <a:r>
              <a:rPr lang="en-US" sz="3200" b="1" dirty="0" smtClean="0">
                <a:ea typeface="ＭＳ Ｐゴシック" pitchFamily="34" charset="-128"/>
              </a:rPr>
              <a:t>CONNECT</a:t>
            </a:r>
            <a:r>
              <a:rPr lang="en-US" sz="3200" dirty="0" smtClean="0">
                <a:ea typeface="ＭＳ Ｐゴシック" pitchFamily="34" charset="-128"/>
              </a:rPr>
              <a:t> - to reinforce complex learning leading to mastery within and across grade levels and schools</a:t>
            </a:r>
          </a:p>
          <a:p>
            <a:pPr eaLnBrk="1" hangingPunct="1">
              <a:buClr>
                <a:srgbClr val="00B0F0"/>
              </a:buClr>
              <a:buFont typeface="Arial" pitchFamily="34" charset="0"/>
              <a:buChar char="•"/>
            </a:pPr>
            <a:r>
              <a:rPr lang="en-US" sz="3200" b="1" dirty="0" smtClean="0">
                <a:ea typeface="ＭＳ Ｐゴシック" pitchFamily="34" charset="-128"/>
              </a:rPr>
              <a:t>EQUITY</a:t>
            </a:r>
            <a:r>
              <a:rPr lang="en-US" sz="3200" dirty="0" smtClean="0">
                <a:ea typeface="ＭＳ Ｐゴシック" pitchFamily="34" charset="-128"/>
              </a:rPr>
              <a:t> - to ensure that every student has access to the curriculum because it is their right</a:t>
            </a:r>
          </a:p>
        </p:txBody>
      </p:sp>
    </p:spTree>
    <p:extLst>
      <p:ext uri="{BB962C8B-B14F-4D97-AF65-F5344CB8AC3E}">
        <p14:creationId xmlns:p14="http://schemas.microsoft.com/office/powerpoint/2010/main" val="22213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58">
                                            <p:txEl>
                                              <p:pRg st="0" end="0"/>
                                            </p:txEl>
                                          </p:spTgt>
                                        </p:tgtEl>
                                        <p:attrNameLst>
                                          <p:attrName>style.visibility</p:attrName>
                                        </p:attrNameLst>
                                      </p:cBhvr>
                                      <p:to>
                                        <p:strVal val="visible"/>
                                      </p:to>
                                    </p:set>
                                    <p:anim calcmode="lin" valueType="num">
                                      <p:cBhvr additive="base">
                                        <p:cTn id="7" dur="500" fill="hold"/>
                                        <p:tgtEl>
                                          <p:spTgt spid="224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4258">
                                            <p:txEl>
                                              <p:pRg st="1" end="1"/>
                                            </p:txEl>
                                          </p:spTgt>
                                        </p:tgtEl>
                                        <p:attrNameLst>
                                          <p:attrName>style.visibility</p:attrName>
                                        </p:attrNameLst>
                                      </p:cBhvr>
                                      <p:to>
                                        <p:strVal val="visible"/>
                                      </p:to>
                                    </p:set>
                                    <p:anim calcmode="lin" valueType="num">
                                      <p:cBhvr additive="base">
                                        <p:cTn id="13" dur="500" fill="hold"/>
                                        <p:tgtEl>
                                          <p:spTgt spid="224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4258">
                                            <p:txEl>
                                              <p:pRg st="2" end="2"/>
                                            </p:txEl>
                                          </p:spTgt>
                                        </p:tgtEl>
                                        <p:attrNameLst>
                                          <p:attrName>style.visibility</p:attrName>
                                        </p:attrNameLst>
                                      </p:cBhvr>
                                      <p:to>
                                        <p:strVal val="visible"/>
                                      </p:to>
                                    </p:set>
                                    <p:anim calcmode="lin" valueType="num">
                                      <p:cBhvr additive="base">
                                        <p:cTn id="19" dur="500" fill="hold"/>
                                        <p:tgtEl>
                                          <p:spTgt spid="2242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eaLnBrk="1" hangingPunct="1"/>
            <a:r>
              <a:rPr lang="en-US" sz="4200"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RATIONALE for Deep Curriculum Alignment</a:t>
            </a:r>
          </a:p>
        </p:txBody>
      </p:sp>
      <p:sp>
        <p:nvSpPr>
          <p:cNvPr id="225282" name="Rectangle 3"/>
          <p:cNvSpPr>
            <a:spLocks noGrp="1" noChangeArrowheads="1"/>
          </p:cNvSpPr>
          <p:nvPr>
            <p:ph idx="1"/>
          </p:nvPr>
        </p:nvSpPr>
        <p:spPr>
          <a:xfrm>
            <a:off x="533400" y="2286000"/>
            <a:ext cx="7950200" cy="3840163"/>
          </a:xfrm>
        </p:spPr>
        <p:txBody>
          <a:bodyPr/>
          <a:lstStyle/>
          <a:p>
            <a:pPr eaLnBrk="1" hangingPunct="1">
              <a:buFontTx/>
              <a:buNone/>
            </a:pPr>
            <a:r>
              <a:rPr lang="en-US" sz="2800" dirty="0" smtClean="0">
                <a:ea typeface="ＭＳ Ｐゴシック" pitchFamily="34" charset="-128"/>
              </a:rPr>
              <a:t>   The primary objective for deep curriculum alignment is to change the </a:t>
            </a:r>
            <a:r>
              <a:rPr lang="en-US" sz="2800" i="1" dirty="0" smtClean="0">
                <a:ea typeface="ＭＳ Ｐゴシック" pitchFamily="34" charset="-128"/>
              </a:rPr>
              <a:t>opportunity structure </a:t>
            </a:r>
            <a:r>
              <a:rPr lang="en-US" sz="2800" dirty="0" smtClean="0">
                <a:ea typeface="ＭＳ Ｐゴシック" pitchFamily="34" charset="-128"/>
              </a:rPr>
              <a:t>(OS), that consistently favors a certain cultural subset of students in schools. By changing the OS, a level playing field is created so that all children can succeed- and the fault lines of race, gender, and socio-economic status (SES) levels are eroded or erased as predictors of achievement.</a:t>
            </a:r>
          </a:p>
        </p:txBody>
      </p:sp>
    </p:spTree>
    <p:extLst>
      <p:ext uri="{BB962C8B-B14F-4D97-AF65-F5344CB8AC3E}">
        <p14:creationId xmlns:p14="http://schemas.microsoft.com/office/powerpoint/2010/main" val="113362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dirty="0" smtClean="0">
                <a:ln>
                  <a:noFill/>
                </a:ln>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Components</a:t>
            </a:r>
          </a:p>
        </p:txBody>
      </p:sp>
      <p:sp>
        <p:nvSpPr>
          <p:cNvPr id="4" name="Isosceles Triangle 3"/>
          <p:cNvSpPr/>
          <p:nvPr/>
        </p:nvSpPr>
        <p:spPr>
          <a:xfrm>
            <a:off x="2895600" y="2209800"/>
            <a:ext cx="3352800" cy="24384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26307" name="TextBox 4"/>
          <p:cNvSpPr txBox="1">
            <a:spLocks noChangeArrowheads="1"/>
          </p:cNvSpPr>
          <p:nvPr/>
        </p:nvSpPr>
        <p:spPr bwMode="auto">
          <a:xfrm>
            <a:off x="457200" y="18288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			</a:t>
            </a:r>
            <a:r>
              <a:rPr lang="en-US" dirty="0">
                <a:latin typeface="Calisto MT" pitchFamily="18" charset="0"/>
              </a:rPr>
              <a:t>        Curriculum</a:t>
            </a:r>
          </a:p>
          <a:p>
            <a:endParaRPr lang="en-US" dirty="0">
              <a:latin typeface="Calisto MT" pitchFamily="18" charset="0"/>
            </a:endParaRPr>
          </a:p>
          <a:p>
            <a:endParaRPr lang="en-US" dirty="0">
              <a:latin typeface="Calisto MT" pitchFamily="18" charset="0"/>
            </a:endParaRPr>
          </a:p>
          <a:p>
            <a:endParaRPr lang="en-US" dirty="0">
              <a:latin typeface="Calisto MT" pitchFamily="18" charset="0"/>
            </a:endParaRPr>
          </a:p>
          <a:p>
            <a:endParaRPr lang="en-US" dirty="0">
              <a:latin typeface="Calisto MT" pitchFamily="18" charset="0"/>
            </a:endParaRPr>
          </a:p>
          <a:p>
            <a:endParaRPr lang="en-US" dirty="0">
              <a:latin typeface="Calisto MT" pitchFamily="18" charset="0"/>
            </a:endParaRPr>
          </a:p>
          <a:p>
            <a:endParaRPr lang="en-US" dirty="0">
              <a:latin typeface="Calisto MT" pitchFamily="18" charset="0"/>
            </a:endParaRPr>
          </a:p>
          <a:p>
            <a:r>
              <a:rPr lang="en-US" dirty="0">
                <a:latin typeface="Calisto MT" pitchFamily="18" charset="0"/>
              </a:rPr>
              <a:t>          Instruction				    Assessment</a:t>
            </a:r>
          </a:p>
          <a:p>
            <a:endParaRPr lang="en-US" sz="1800" dirty="0">
              <a:latin typeface="Calisto MT" pitchFamily="18" charset="0"/>
            </a:endParaRPr>
          </a:p>
          <a:p>
            <a:pPr>
              <a:buFont typeface="Arial" pitchFamily="34" charset="0"/>
              <a:buChar char="•"/>
            </a:pPr>
            <a:r>
              <a:rPr lang="en-US" sz="1800" dirty="0">
                <a:latin typeface="Calisto MT" pitchFamily="18" charset="0"/>
              </a:rPr>
              <a:t> Curriculum – The Plan for the Work</a:t>
            </a:r>
          </a:p>
          <a:p>
            <a:pPr>
              <a:buFont typeface="Arial" pitchFamily="34" charset="0"/>
              <a:buChar char="•"/>
            </a:pPr>
            <a:r>
              <a:rPr lang="en-US" sz="1800" dirty="0">
                <a:latin typeface="Calisto MT" pitchFamily="18" charset="0"/>
              </a:rPr>
              <a:t> Instruction – The Work</a:t>
            </a:r>
          </a:p>
          <a:p>
            <a:pPr>
              <a:buFont typeface="Arial" pitchFamily="34" charset="0"/>
              <a:buChar char="•"/>
            </a:pPr>
            <a:r>
              <a:rPr lang="en-US" sz="1800" dirty="0">
                <a:latin typeface="Calisto MT" pitchFamily="18" charset="0"/>
              </a:rPr>
              <a:t> Assessment – The Measure of the Work</a:t>
            </a:r>
          </a:p>
        </p:txBody>
      </p:sp>
    </p:spTree>
    <p:extLst>
      <p:ext uri="{BB962C8B-B14F-4D97-AF65-F5344CB8AC3E}">
        <p14:creationId xmlns:p14="http://schemas.microsoft.com/office/powerpoint/2010/main" val="4713231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3292</TotalTime>
  <Words>3013</Words>
  <Application>Microsoft Office PowerPoint</Application>
  <PresentationFormat>On-screen Show (4:3)</PresentationFormat>
  <Paragraphs>454</Paragraphs>
  <Slides>48</Slides>
  <Notes>15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Apex</vt:lpstr>
      <vt:lpstr>Aligning curriculum and instruction</vt:lpstr>
      <vt:lpstr>Essential Questions</vt:lpstr>
      <vt:lpstr>Please Consider… </vt:lpstr>
      <vt:lpstr>We work in transitional times!</vt:lpstr>
      <vt:lpstr>But Alignment is Not New!</vt:lpstr>
      <vt:lpstr>Examine the Evidence</vt:lpstr>
      <vt:lpstr>The Purpose for  Curriculum in Schools</vt:lpstr>
      <vt:lpstr>RATIONALE for Deep Curriculum Alignment</vt:lpstr>
      <vt:lpstr>Components</vt:lpstr>
      <vt:lpstr>Alignment of the Components</vt:lpstr>
      <vt:lpstr>What is the Current State of Alignment?</vt:lpstr>
      <vt:lpstr> Ideal Curriculum Alignment</vt:lpstr>
      <vt:lpstr>WITHOUT ALIGNMENT… </vt:lpstr>
      <vt:lpstr>WITHOUT ALIGNMENT…</vt:lpstr>
      <vt:lpstr>CULTURAL CAPITAL</vt:lpstr>
      <vt:lpstr>Cultural Capital and Tests</vt:lpstr>
      <vt:lpstr>RATIONALE for Deep Curriculum Alignment</vt:lpstr>
      <vt:lpstr>Four Essential Questions</vt:lpstr>
      <vt:lpstr>The 100 - 80 Rule</vt:lpstr>
      <vt:lpstr>Three Dimensions of Alignment</vt:lpstr>
      <vt:lpstr>Two Levels of Alignment</vt:lpstr>
      <vt:lpstr>Articulation</vt:lpstr>
      <vt:lpstr>Deciding What’s Important &amp; Essential</vt:lpstr>
      <vt:lpstr>Deciding What’s Important &amp; Essential</vt:lpstr>
      <vt:lpstr>Deciding What’s Important &amp; Essential</vt:lpstr>
      <vt:lpstr>BREAK TIME</vt:lpstr>
      <vt:lpstr>PowerPoint Presentation</vt:lpstr>
      <vt:lpstr>SAS: Standards Aligned System</vt:lpstr>
      <vt:lpstr>What are standards?</vt:lpstr>
      <vt:lpstr>Overview of CCSS Initiative</vt:lpstr>
      <vt:lpstr>On July 1, 2010</vt:lpstr>
      <vt:lpstr>Transitioning to the  PA Core Standards</vt:lpstr>
      <vt:lpstr>October 2011</vt:lpstr>
      <vt:lpstr>January 2012</vt:lpstr>
      <vt:lpstr>March 2014</vt:lpstr>
      <vt:lpstr>Features of the PA Core Standards</vt:lpstr>
      <vt:lpstr>PA Core Standards Shifts</vt:lpstr>
      <vt:lpstr>PA Core Documents Available</vt:lpstr>
      <vt:lpstr>Curriculum framework</vt:lpstr>
      <vt:lpstr>Curriculum Framework</vt:lpstr>
      <vt:lpstr>Big Ideas</vt:lpstr>
      <vt:lpstr>Concepts</vt:lpstr>
      <vt:lpstr>Competencies</vt:lpstr>
      <vt:lpstr>Essential Questions</vt:lpstr>
      <vt:lpstr>Curriculum Framework</vt:lpstr>
      <vt:lpstr>Activity: Sas Standards and Curriculum search</vt:lpstr>
      <vt:lpstr>PowerPoint Presentation</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SAS: Bridging Math and Family and Consumer Sciences</dc:title>
  <dc:creator>diane_hurst</dc:creator>
  <cp:lastModifiedBy>Michele Westphal</cp:lastModifiedBy>
  <cp:revision>58</cp:revision>
  <dcterms:created xsi:type="dcterms:W3CDTF">2010-10-07T11:41:16Z</dcterms:created>
  <dcterms:modified xsi:type="dcterms:W3CDTF">2014-10-22T00:47:06Z</dcterms:modified>
</cp:coreProperties>
</file>